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6"/>
  </p:notesMasterIdLst>
  <p:sldIdLst>
    <p:sldId id="277" r:id="rId2"/>
    <p:sldId id="280" r:id="rId3"/>
    <p:sldId id="272" r:id="rId4"/>
    <p:sldId id="278" r:id="rId5"/>
    <p:sldId id="275" r:id="rId6"/>
    <p:sldId id="279" r:id="rId7"/>
    <p:sldId id="258" r:id="rId8"/>
    <p:sldId id="259" r:id="rId9"/>
    <p:sldId id="269" r:id="rId10"/>
    <p:sldId id="268" r:id="rId11"/>
    <p:sldId id="273" r:id="rId12"/>
    <p:sldId id="276" r:id="rId13"/>
    <p:sldId id="271" r:id="rId14"/>
    <p:sldId id="266" r:id="rId15"/>
  </p:sldIdLst>
  <p:sldSz cx="9144000" cy="6858000" type="screen4x3"/>
  <p:notesSz cx="9144000" cy="6858000"/>
  <p:defaultTextStyle>
    <a:defPPr>
      <a:defRPr kern="0"/>
    </a:defPPr>
  </p:defaultTextStyle>
  <p:extLst>
    <p:ext uri="{521415D9-36F7-43E2-AB2F-B90AF26B5E84}">
      <p14:sectionLst xmlns:p14="http://schemas.microsoft.com/office/powerpoint/2010/main">
        <p14:section name="Раздел без заголовка" id="{CCF115A5-A4FD-4F12-B42B-70A598BD39E4}">
          <p14:sldIdLst>
            <p14:sldId id="277"/>
            <p14:sldId id="280"/>
            <p14:sldId id="272"/>
            <p14:sldId id="278"/>
            <p14:sldId id="275"/>
            <p14:sldId id="279"/>
            <p14:sldId id="258"/>
            <p14:sldId id="259"/>
            <p14:sldId id="269"/>
            <p14:sldId id="268"/>
            <p14:sldId id="273"/>
            <p14:sldId id="276"/>
            <p14:sldId id="271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C" initials="P" lastIdx="4" clrIdx="0">
    <p:extLst>
      <p:ext uri="{19B8F6BF-5375-455C-9EA6-DF929625EA0E}">
        <p15:presenceInfo xmlns:p15="http://schemas.microsoft.com/office/powerpoint/2012/main" userId="P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E7F1A7-F28E-42FB-8BFF-9BC778E73569}" type="datetimeFigureOut">
              <a:rPr lang="ru-RU" smtClean="0"/>
              <a:t>08.07.2024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1A8AA0-22C1-4D0D-B0D8-FF95F3FD0B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173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A8AA0-22C1-4D0D-B0D8-FF95F3FD0B5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243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A8AA0-22C1-4D0D-B0D8-FF95F3FD0B59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340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91667" y="2351537"/>
            <a:ext cx="6650990" cy="13055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B1EC7-1034-4B4F-A39D-8F04666BEEF0}" type="datetime1">
              <a:rPr lang="en-US" smtClean="0"/>
              <a:t>7/8/2024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0D529-B02B-48C1-A663-A2E8E690B3A6}" type="datetime1">
              <a:rPr lang="en-US" smtClean="0"/>
              <a:t>7/8/2024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8437C-3E35-4767-8F29-B6A1CD2F1859}" type="datetime1">
              <a:rPr lang="en-US" smtClean="0"/>
              <a:t>7/8/2024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DB872-8AF5-4A9A-B10E-2704A9B6BFAD}" type="datetime1">
              <a:rPr lang="en-US" smtClean="0"/>
              <a:t>7/8/2024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36639-FBA8-4AE3-8DDA-66DDC48BEC21}" type="datetime1">
              <a:rPr lang="en-US" smtClean="0"/>
              <a:t>7/8/2024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5815" y="20523"/>
            <a:ext cx="5511825" cy="65143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3F274-1A15-4DEF-A62E-2CC8E25B7AD2}" type="datetime1">
              <a:rPr lang="en-US" smtClean="0"/>
              <a:t>7/8/2024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-87180" y="1071974"/>
            <a:ext cx="6184292" cy="5596966"/>
            <a:chOff x="-10028903" y="221226"/>
            <a:chExt cx="6666271" cy="6734034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9928408" y="221226"/>
              <a:ext cx="6469697" cy="6734034"/>
            </a:xfrm>
            <a:prstGeom prst="rect">
              <a:avLst/>
            </a:prstGeom>
          </p:spPr>
        </p:pic>
        <p:sp>
          <p:nvSpPr>
            <p:cNvPr id="9" name="Прямоугольник 8"/>
            <p:cNvSpPr/>
            <p:nvPr/>
          </p:nvSpPr>
          <p:spPr>
            <a:xfrm>
              <a:off x="-10028903" y="221226"/>
              <a:ext cx="6666271" cy="6734034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816"/>
            </a:p>
          </p:txBody>
        </p:sp>
      </p:grpSp>
      <p:sp>
        <p:nvSpPr>
          <p:cNvPr id="2" name="object 2"/>
          <p:cNvSpPr/>
          <p:nvPr/>
        </p:nvSpPr>
        <p:spPr>
          <a:xfrm>
            <a:off x="-1" y="0"/>
            <a:ext cx="9140545" cy="875244"/>
          </a:xfrm>
          <a:custGeom>
            <a:avLst/>
            <a:gdLst/>
            <a:ahLst/>
            <a:cxnLst/>
            <a:rect l="l" t="t" r="r" b="b"/>
            <a:pathLst>
              <a:path w="15119985" h="1447800">
                <a:moveTo>
                  <a:pt x="0" y="1447787"/>
                </a:moveTo>
                <a:lnTo>
                  <a:pt x="15119985" y="1447787"/>
                </a:lnTo>
                <a:lnTo>
                  <a:pt x="15119985" y="0"/>
                </a:lnTo>
                <a:lnTo>
                  <a:pt x="0" y="0"/>
                </a:lnTo>
                <a:lnTo>
                  <a:pt x="0" y="1447787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90600" y="113833"/>
            <a:ext cx="7412736" cy="530973"/>
          </a:xfrm>
          <a:prstGeom prst="rect">
            <a:avLst/>
          </a:prstGeom>
        </p:spPr>
        <p:txBody>
          <a:bodyPr vert="horz" wrap="square" lIns="0" tIns="7678" rIns="0" bIns="0" rtlCol="0">
            <a:spAutoFit/>
          </a:bodyPr>
          <a:lstStyle/>
          <a:p>
            <a:pPr marL="7677">
              <a:spcBef>
                <a:spcPts val="60"/>
              </a:spcBef>
            </a:pPr>
            <a:r>
              <a:rPr lang="ru-RU" sz="1600" spc="33" dirty="0">
                <a:solidFill>
                  <a:srgbClr val="FFFFFF"/>
                </a:solidFill>
                <a:latin typeface="Book Antiqua" panose="02040602050305030304" pitchFamily="18" charset="0"/>
              </a:rPr>
              <a:t>МИНИСТЕРСТВО ПО ЗЕМЕЛЬНЫМ И ИМУЩЕСТВЕННЫМ ОТНОШЕНИЯМ </a:t>
            </a:r>
            <a:r>
              <a:rPr lang="ru-RU" spc="33" dirty="0">
                <a:solidFill>
                  <a:srgbClr val="FFFFFF"/>
                </a:solidFill>
                <a:latin typeface="Book Antiqua" panose="02040602050305030304" pitchFamily="18" charset="0"/>
              </a:rPr>
              <a:t>РЕСПУБЛИКИ ДАГЕСТАН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097113" y="5763007"/>
            <a:ext cx="3043433" cy="593747"/>
          </a:xfrm>
          <a:prstGeom prst="rect">
            <a:avLst/>
          </a:prstGeom>
        </p:spPr>
        <p:txBody>
          <a:bodyPr vert="horz" wrap="square" lIns="0" tIns="7678" rIns="0" bIns="0" rtlCol="0">
            <a:spAutoFit/>
          </a:bodyPr>
          <a:lstStyle/>
          <a:p>
            <a:pPr marL="7677">
              <a:spcBef>
                <a:spcPts val="60"/>
              </a:spcBef>
            </a:pPr>
            <a:r>
              <a:rPr sz="2176" dirty="0">
                <a:solidFill>
                  <a:srgbClr val="2D355B"/>
                </a:solidFill>
                <a:latin typeface="Book Antiqua" panose="02040602050305030304" pitchFamily="18" charset="0"/>
                <a:cs typeface="Calibri"/>
              </a:rPr>
              <a:t>Махачкала,</a:t>
            </a:r>
            <a:r>
              <a:rPr sz="2176" spc="-94" dirty="0">
                <a:solidFill>
                  <a:srgbClr val="2D355B"/>
                </a:solidFill>
                <a:latin typeface="Book Antiqua" panose="02040602050305030304" pitchFamily="18" charset="0"/>
                <a:cs typeface="Calibri"/>
              </a:rPr>
              <a:t> </a:t>
            </a:r>
            <a:r>
              <a:rPr sz="3808" b="1" spc="91" dirty="0">
                <a:solidFill>
                  <a:srgbClr val="2D355B"/>
                </a:solidFill>
                <a:latin typeface="Book Antiqua" panose="02040602050305030304" pitchFamily="18" charset="0"/>
                <a:cs typeface="Calibri"/>
              </a:rPr>
              <a:t>202</a:t>
            </a:r>
            <a:r>
              <a:rPr lang="ru-RU" sz="3808" b="1" spc="91" dirty="0">
                <a:solidFill>
                  <a:srgbClr val="2D355B"/>
                </a:solidFill>
                <a:latin typeface="Book Antiqua" panose="02040602050305030304" pitchFamily="18" charset="0"/>
                <a:cs typeface="Calibri"/>
              </a:rPr>
              <a:t>4</a:t>
            </a:r>
            <a:endParaRPr sz="3808" b="1" spc="91" dirty="0">
              <a:solidFill>
                <a:srgbClr val="2D355B"/>
              </a:solidFill>
              <a:latin typeface="Book Antiqua" panose="02040602050305030304" pitchFamily="18" charset="0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1345" y="2231297"/>
            <a:ext cx="8337854" cy="2519338"/>
          </a:xfrm>
          <a:prstGeom prst="rect">
            <a:avLst/>
          </a:prstGeom>
        </p:spPr>
        <p:txBody>
          <a:bodyPr vert="horz" wrap="square" lIns="0" tIns="7678" rIns="0" bIns="0" rtlCol="0">
            <a:spAutoFit/>
          </a:bodyPr>
          <a:lstStyle/>
          <a:p>
            <a:pPr marL="7293" marR="3071" indent="-768" algn="ctr">
              <a:spcBef>
                <a:spcPts val="60"/>
              </a:spcBef>
            </a:pPr>
            <a:r>
              <a:rPr lang="ru-RU" sz="3264" b="1" spc="151" dirty="0">
                <a:solidFill>
                  <a:srgbClr val="002060"/>
                </a:solidFill>
                <a:latin typeface="Book Antiqua" panose="02040602050305030304" pitchFamily="18" charset="0"/>
                <a:cs typeface="Calibri"/>
              </a:rPr>
              <a:t>Вопросы реализации </a:t>
            </a:r>
            <a:r>
              <a:rPr lang="ru-RU" sz="3264" b="1" spc="151" dirty="0" smtClean="0">
                <a:solidFill>
                  <a:srgbClr val="002060"/>
                </a:solidFill>
                <a:latin typeface="Book Antiqua" panose="02040602050305030304" pitchFamily="18" charset="0"/>
                <a:cs typeface="Calibri"/>
              </a:rPr>
              <a:t>статьи 9.1 Закона Республики Дагестан</a:t>
            </a:r>
          </a:p>
          <a:p>
            <a:pPr marL="7293" marR="3071" indent="-768" algn="ctr">
              <a:spcBef>
                <a:spcPts val="60"/>
              </a:spcBef>
            </a:pPr>
            <a:r>
              <a:rPr lang="ru-RU" sz="3264" b="1" spc="151" dirty="0" smtClean="0">
                <a:solidFill>
                  <a:srgbClr val="002060"/>
                </a:solidFill>
                <a:latin typeface="Book Antiqua" panose="02040602050305030304" pitchFamily="18" charset="0"/>
                <a:cs typeface="Calibri"/>
              </a:rPr>
              <a:t> </a:t>
            </a:r>
            <a:r>
              <a:rPr lang="ru-RU" sz="3264" b="1" spc="151" dirty="0">
                <a:solidFill>
                  <a:srgbClr val="002060"/>
                </a:solidFill>
                <a:latin typeface="Book Antiqua" panose="02040602050305030304" pitchFamily="18" charset="0"/>
                <a:cs typeface="Calibri"/>
              </a:rPr>
              <a:t>«О некоторых вопросах  регулирования земельных отношений в Республике Дагестан»</a:t>
            </a:r>
          </a:p>
        </p:txBody>
      </p:sp>
      <p:sp>
        <p:nvSpPr>
          <p:cNvPr id="6" name="object 6"/>
          <p:cNvSpPr/>
          <p:nvPr/>
        </p:nvSpPr>
        <p:spPr>
          <a:xfrm>
            <a:off x="160662" y="80059"/>
            <a:ext cx="687563" cy="7151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3635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Группа 11"/>
          <p:cNvGrpSpPr/>
          <p:nvPr/>
        </p:nvGrpSpPr>
        <p:grpSpPr>
          <a:xfrm>
            <a:off x="76200" y="987678"/>
            <a:ext cx="6629400" cy="5250896"/>
            <a:chOff x="-10028903" y="221226"/>
            <a:chExt cx="6666271" cy="6734034"/>
          </a:xfrm>
        </p:grpSpPr>
        <p:pic>
          <p:nvPicPr>
            <p:cNvPr id="13" name="Рисунок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9928408" y="221226"/>
              <a:ext cx="6469697" cy="6734034"/>
            </a:xfrm>
            <a:prstGeom prst="rect">
              <a:avLst/>
            </a:prstGeom>
          </p:spPr>
        </p:pic>
        <p:sp>
          <p:nvSpPr>
            <p:cNvPr id="14" name="Прямоугольник 13"/>
            <p:cNvSpPr/>
            <p:nvPr/>
          </p:nvSpPr>
          <p:spPr>
            <a:xfrm>
              <a:off x="-10028903" y="221226"/>
              <a:ext cx="6666271" cy="6734034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/>
            </a:p>
          </p:txBody>
        </p:sp>
      </p:grpSp>
      <p:sp>
        <p:nvSpPr>
          <p:cNvPr id="15" name="object 2"/>
          <p:cNvSpPr/>
          <p:nvPr/>
        </p:nvSpPr>
        <p:spPr>
          <a:xfrm>
            <a:off x="0" y="9534"/>
            <a:ext cx="9144000" cy="828666"/>
          </a:xfrm>
          <a:custGeom>
            <a:avLst/>
            <a:gdLst/>
            <a:ahLst/>
            <a:cxnLst/>
            <a:rect l="l" t="t" r="r" b="b"/>
            <a:pathLst>
              <a:path w="15119985" h="1447800">
                <a:moveTo>
                  <a:pt x="0" y="1447787"/>
                </a:moveTo>
                <a:lnTo>
                  <a:pt x="15119985" y="1447787"/>
                </a:lnTo>
                <a:lnTo>
                  <a:pt x="15119985" y="0"/>
                </a:lnTo>
                <a:lnTo>
                  <a:pt x="0" y="0"/>
                </a:lnTo>
                <a:lnTo>
                  <a:pt x="0" y="1447787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aphicFrame>
        <p:nvGraphicFramePr>
          <p:cNvPr id="7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226282"/>
              </p:ext>
            </p:extLst>
          </p:nvPr>
        </p:nvGraphicFramePr>
        <p:xfrm>
          <a:off x="674860" y="987678"/>
          <a:ext cx="7806265" cy="57475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062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3242">
                <a:tc>
                  <a:txBody>
                    <a:bodyPr/>
                    <a:lstStyle/>
                    <a:p>
                      <a:pPr marL="906144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AFEF"/>
                      </a:solidFill>
                      <a:prstDash val="solid"/>
                    </a:lnL>
                    <a:lnR w="12700">
                      <a:solidFill>
                        <a:srgbClr val="00AFEF"/>
                      </a:solidFill>
                      <a:prstDash val="solid"/>
                    </a:lnR>
                    <a:lnT w="12700">
                      <a:solidFill>
                        <a:srgbClr val="00AFEF"/>
                      </a:solidFill>
                      <a:prstDash val="solid"/>
                    </a:lnT>
                    <a:lnB w="12700">
                      <a:solidFill>
                        <a:srgbClr val="00AFE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0663">
                <a:tc>
                  <a:txBody>
                    <a:bodyPr/>
                    <a:lstStyle/>
                    <a:p>
                      <a:pPr marL="35560" marR="547370"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Подача</a:t>
                      </a:r>
                      <a:r>
                        <a:rPr lang="ru-RU" sz="20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документов для постановки на учет</a:t>
                      </a:r>
                    </a:p>
                    <a:p>
                      <a:pPr marL="35560" marR="547370"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endParaRPr lang="ru-RU" sz="2000" baseline="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5560" marR="547370"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lang="ru-RU" sz="20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Проверка муниципалитетом поступивших документов </a:t>
                      </a:r>
                    </a:p>
                    <a:p>
                      <a:pPr marL="35560" marR="547370"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lang="ru-RU" sz="20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Выдача решения о постановке на учет – срок 30 дней</a:t>
                      </a:r>
                    </a:p>
                    <a:p>
                      <a:pPr marL="35560" marR="547370"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endParaRPr lang="ru-RU" sz="2000" baseline="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5560" marR="547370"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lang="ru-RU" sz="20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( образование )  перечня земельных участков для участников СВО – периодичность – срок ежеквартально</a:t>
                      </a:r>
                    </a:p>
                    <a:p>
                      <a:pPr marL="35560" marR="547370"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endParaRPr lang="ru-RU" sz="2000" baseline="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5560" marR="547370"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lang="ru-RU" sz="20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Подача заявления о предоставлении земельного участка</a:t>
                      </a:r>
                    </a:p>
                    <a:p>
                      <a:pPr marL="35560" marR="547370"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lang="ru-RU" sz="20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35560" marR="547370"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lang="ru-RU" sz="20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Выдача решения о предоставлении земельного участка – срок </a:t>
                      </a:r>
                    </a:p>
                    <a:p>
                      <a:pPr marL="35560" marR="547370"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lang="ru-RU" sz="20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дней</a:t>
                      </a:r>
                    </a:p>
                    <a:p>
                      <a:pPr marL="35560" marR="547370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37160" marB="0">
                    <a:lnL w="12700">
                      <a:solidFill>
                        <a:srgbClr val="00AFEF"/>
                      </a:solidFill>
                      <a:prstDash val="solid"/>
                    </a:lnL>
                    <a:lnR w="12700">
                      <a:solidFill>
                        <a:srgbClr val="00AFEF"/>
                      </a:solidFill>
                      <a:prstDash val="solid"/>
                    </a:lnR>
                    <a:lnT w="12700">
                      <a:solidFill>
                        <a:srgbClr val="00AFEF"/>
                      </a:solidFill>
                      <a:prstDash val="solid"/>
                    </a:lnT>
                    <a:lnB w="12700">
                      <a:solidFill>
                        <a:srgbClr val="00AFE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7421" y="-64076"/>
            <a:ext cx="7498464" cy="585023"/>
          </a:xfrm>
        </p:spPr>
        <p:txBody>
          <a:bodyPr/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предоставления земельного участка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7096" y="891603"/>
            <a:ext cx="8299704" cy="276999"/>
          </a:xfrm>
        </p:spPr>
        <p:txBody>
          <a:bodyPr/>
          <a:lstStyle/>
          <a:p>
            <a:r>
              <a:rPr lang="ru-RU" dirty="0" smtClean="0"/>
              <a:t>    </a:t>
            </a:r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>
            <a:off x="4422648" y="1828878"/>
            <a:ext cx="2286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4422648" y="3188896"/>
            <a:ext cx="2286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4422648" y="4396514"/>
            <a:ext cx="2286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4422648" y="5299332"/>
            <a:ext cx="2286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object 6"/>
          <p:cNvSpPr/>
          <p:nvPr/>
        </p:nvSpPr>
        <p:spPr>
          <a:xfrm>
            <a:off x="133894" y="76200"/>
            <a:ext cx="699633" cy="685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Номер слайда 1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32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9535"/>
            <a:ext cx="9144000" cy="526176"/>
          </a:xfrm>
          <a:custGeom>
            <a:avLst/>
            <a:gdLst/>
            <a:ahLst/>
            <a:cxnLst/>
            <a:rect l="l" t="t" r="r" b="b"/>
            <a:pathLst>
              <a:path w="15119985" h="1447800">
                <a:moveTo>
                  <a:pt x="0" y="1447787"/>
                </a:moveTo>
                <a:lnTo>
                  <a:pt x="15119985" y="1447787"/>
                </a:lnTo>
                <a:lnTo>
                  <a:pt x="15119985" y="0"/>
                </a:lnTo>
                <a:lnTo>
                  <a:pt x="0" y="0"/>
                </a:lnTo>
                <a:lnTo>
                  <a:pt x="0" y="1447787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814282"/>
              </p:ext>
            </p:extLst>
          </p:nvPr>
        </p:nvGraphicFramePr>
        <p:xfrm>
          <a:off x="305815" y="609600"/>
          <a:ext cx="8371654" cy="6078380"/>
        </p:xfrm>
        <a:graphic>
          <a:graphicData uri="http://schemas.openxmlformats.org/drawingml/2006/table">
            <a:tbl>
              <a:tblPr firstRow="1" firstCol="1" bandRow="1"/>
              <a:tblGrid>
                <a:gridCol w="285535">
                  <a:extLst>
                    <a:ext uri="{9D8B030D-6E8A-4147-A177-3AD203B41FA5}">
                      <a16:colId xmlns:a16="http://schemas.microsoft.com/office/drawing/2014/main" val="2899914197"/>
                    </a:ext>
                  </a:extLst>
                </a:gridCol>
                <a:gridCol w="4133050">
                  <a:extLst>
                    <a:ext uri="{9D8B030D-6E8A-4147-A177-3AD203B41FA5}">
                      <a16:colId xmlns:a16="http://schemas.microsoft.com/office/drawing/2014/main" val="4269242628"/>
                    </a:ext>
                  </a:extLst>
                </a:gridCol>
                <a:gridCol w="945788">
                  <a:extLst>
                    <a:ext uri="{9D8B030D-6E8A-4147-A177-3AD203B41FA5}">
                      <a16:colId xmlns:a16="http://schemas.microsoft.com/office/drawing/2014/main" val="4169499464"/>
                    </a:ext>
                  </a:extLst>
                </a:gridCol>
                <a:gridCol w="3007281">
                  <a:extLst>
                    <a:ext uri="{9D8B030D-6E8A-4147-A177-3AD203B41FA5}">
                      <a16:colId xmlns:a16="http://schemas.microsoft.com/office/drawing/2014/main" val="2859250854"/>
                    </a:ext>
                  </a:extLst>
                </a:gridCol>
              </a:tblGrid>
              <a:tr h="4310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7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7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Наличие з/у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(комментарии) </a:t>
                      </a:r>
                      <a:endParaRPr lang="ru-RU" sz="7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8836742"/>
                  </a:ext>
                </a:extLst>
              </a:tr>
              <a:tr h="1825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Буйнакский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9443551"/>
                  </a:ext>
                </a:extLst>
              </a:tr>
              <a:tr h="1825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Ногайский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5897900"/>
                  </a:ext>
                </a:extLst>
              </a:tr>
              <a:tr h="1825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Рутульский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6453723"/>
                  </a:ext>
                </a:extLst>
              </a:tr>
              <a:tr h="1825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Гергебильский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7351555"/>
                  </a:ext>
                </a:extLst>
              </a:tr>
              <a:tr h="1825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Дахадаевский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594019"/>
                  </a:ext>
                </a:extLst>
              </a:tr>
              <a:tr h="1825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Дербентский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0621231"/>
                  </a:ext>
                </a:extLst>
              </a:tr>
              <a:tr h="1825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Докузпаринский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3813596"/>
                  </a:ext>
                </a:extLst>
              </a:tr>
              <a:tr h="1825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Казбековский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Гертма-40, Гуни- 174, Ленинаул -268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268119"/>
                  </a:ext>
                </a:extLst>
              </a:tr>
              <a:tr h="3466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Карабудахкентский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975668"/>
                  </a:ext>
                </a:extLst>
              </a:tr>
              <a:tr h="1825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Каякентский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148736"/>
                  </a:ext>
                </a:extLst>
              </a:tr>
              <a:tr h="1825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Кизилюртовский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3531965"/>
                  </a:ext>
                </a:extLst>
              </a:tr>
              <a:tr h="1825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Кизлярский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3855722"/>
                  </a:ext>
                </a:extLst>
              </a:tr>
              <a:tr h="1825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Кулинский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наличии земли для ЛПХ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171379"/>
                  </a:ext>
                </a:extLst>
              </a:tr>
              <a:tr h="3466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Кумторкалинский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160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810645"/>
                  </a:ext>
                </a:extLst>
              </a:tr>
              <a:tr h="1825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Курахский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979486"/>
                  </a:ext>
                </a:extLst>
              </a:tr>
              <a:tr h="3466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Лакский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Есть возможность сформировать </a:t>
                      </a:r>
                      <a:r>
                        <a:rPr lang="ru-RU" sz="11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зу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для ЛПХ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133630"/>
                  </a:ext>
                </a:extLst>
              </a:tr>
              <a:tr h="1825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Новолакский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935898"/>
                  </a:ext>
                </a:extLst>
              </a:tr>
              <a:tr h="3466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Сулейман-</a:t>
                      </a: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Стальский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905627"/>
                  </a:ext>
                </a:extLst>
              </a:tr>
              <a:tr h="1825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Тарумовский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9230791"/>
                  </a:ext>
                </a:extLst>
              </a:tr>
              <a:tr h="3466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Хасавюртовский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Есть возможность предоставить </a:t>
                      </a:r>
                      <a:r>
                        <a:rPr lang="ru-RU" sz="11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зу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для ИЖС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9752388"/>
                  </a:ext>
                </a:extLst>
              </a:tr>
              <a:tr h="1825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Хунзахский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8463291"/>
                  </a:ext>
                </a:extLst>
              </a:tr>
              <a:tr h="1825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Цумадинский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269107"/>
                  </a:ext>
                </a:extLst>
              </a:tr>
              <a:tr h="1825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Цунтинский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ЛПХ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109189"/>
                  </a:ext>
                </a:extLst>
              </a:tr>
              <a:tr h="1825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Чародинский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244103"/>
                  </a:ext>
                </a:extLst>
              </a:tr>
              <a:tr h="1825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7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город Южно-Сухокумск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53" marR="41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925453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3494" y="152400"/>
            <a:ext cx="7924800" cy="553998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земельных участков на территориях муниципальных образований 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6"/>
          <p:cNvSpPr/>
          <p:nvPr/>
        </p:nvSpPr>
        <p:spPr>
          <a:xfrm>
            <a:off x="95794" y="37389"/>
            <a:ext cx="437606" cy="4198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7"/>
          </p:nvPr>
        </p:nvSpPr>
        <p:spPr>
          <a:xfrm>
            <a:off x="6858000" y="6496220"/>
            <a:ext cx="2103120" cy="342900"/>
          </a:xfrm>
        </p:spPr>
        <p:txBody>
          <a:bodyPr/>
          <a:lstStyle/>
          <a:p>
            <a:fld id="{B6F15528-21DE-4FAA-801E-634DDDAF4B2B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770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/>
          <p:nvPr/>
        </p:nvSpPr>
        <p:spPr>
          <a:xfrm>
            <a:off x="0" y="9534"/>
            <a:ext cx="9144000" cy="564987"/>
          </a:xfrm>
          <a:custGeom>
            <a:avLst/>
            <a:gdLst/>
            <a:ahLst/>
            <a:cxnLst/>
            <a:rect l="l" t="t" r="r" b="b"/>
            <a:pathLst>
              <a:path w="15119985" h="1447800">
                <a:moveTo>
                  <a:pt x="0" y="1447787"/>
                </a:moveTo>
                <a:lnTo>
                  <a:pt x="15119985" y="1447787"/>
                </a:lnTo>
                <a:lnTo>
                  <a:pt x="15119985" y="0"/>
                </a:lnTo>
                <a:lnTo>
                  <a:pt x="0" y="0"/>
                </a:lnTo>
                <a:lnTo>
                  <a:pt x="0" y="1447787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4367" y="131792"/>
            <a:ext cx="8153400" cy="553998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земельных участков на территориях муниципальных образований </a:t>
            </a:r>
          </a:p>
        </p:txBody>
      </p:sp>
      <p:sp>
        <p:nvSpPr>
          <p:cNvPr id="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199" y="6207285"/>
            <a:ext cx="976359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Итого 29 МО имеют в собственности участки для СВО, 23 МО не имеет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792485"/>
              </p:ext>
            </p:extLst>
          </p:nvPr>
        </p:nvGraphicFramePr>
        <p:xfrm>
          <a:off x="305815" y="685790"/>
          <a:ext cx="8380985" cy="5418144"/>
        </p:xfrm>
        <a:graphic>
          <a:graphicData uri="http://schemas.openxmlformats.org/drawingml/2006/table">
            <a:tbl>
              <a:tblPr firstRow="1" firstCol="1" bandRow="1"/>
              <a:tblGrid>
                <a:gridCol w="285853">
                  <a:extLst>
                    <a:ext uri="{9D8B030D-6E8A-4147-A177-3AD203B41FA5}">
                      <a16:colId xmlns:a16="http://schemas.microsoft.com/office/drawing/2014/main" val="545956780"/>
                    </a:ext>
                  </a:extLst>
                </a:gridCol>
                <a:gridCol w="4132732">
                  <a:extLst>
                    <a:ext uri="{9D8B030D-6E8A-4147-A177-3AD203B41FA5}">
                      <a16:colId xmlns:a16="http://schemas.microsoft.com/office/drawing/2014/main" val="3510831100"/>
                    </a:ext>
                  </a:extLst>
                </a:gridCol>
                <a:gridCol w="951767">
                  <a:extLst>
                    <a:ext uri="{9D8B030D-6E8A-4147-A177-3AD203B41FA5}">
                      <a16:colId xmlns:a16="http://schemas.microsoft.com/office/drawing/2014/main" val="3812024839"/>
                    </a:ext>
                  </a:extLst>
                </a:gridCol>
                <a:gridCol w="3010633">
                  <a:extLst>
                    <a:ext uri="{9D8B030D-6E8A-4147-A177-3AD203B41FA5}">
                      <a16:colId xmlns:a16="http://schemas.microsoft.com/office/drawing/2014/main" val="2068191569"/>
                    </a:ext>
                  </a:extLst>
                </a:gridCol>
              </a:tblGrid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город Махачкала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341913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город Дербент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469502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город Буйнакск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55189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город Каспийск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8506342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Агульский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845596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Акушинский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188399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Ахвахский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8698270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Ахтынский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2201992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Бабаюртовский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304857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Ботлихский муниципальный район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9939688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Гумбетовский муниципальный район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906005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Гунибский муниципальный район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225718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Кайтагский муниципальный район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889631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Кизилюртовский муниципальный район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дали ответ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2743122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Левашинский муниципальный район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дали ответ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377706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Магарамкентский муниципальный район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052426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Сергокалинский муниципальный район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дали ответ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834487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Табасаранский муниципальный район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4989588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Табасаранский муниципальный район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2271529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Унцукульский муниципальный район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67952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Хивский муниципальный район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дали ответ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652397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Шамильский муниципальный район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788952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Бежтинский участок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54526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город Хасавюрт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201482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город Кизляр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2516464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Город Избербаш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35610"/>
                  </a:ext>
                </a:extLst>
              </a:tr>
              <a:tr h="200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Город Дагестанские Огни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58" marR="50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355823"/>
                  </a:ext>
                </a:extLst>
              </a:tr>
            </a:tbl>
          </a:graphicData>
        </a:graphic>
      </p:graphicFrame>
      <p:sp>
        <p:nvSpPr>
          <p:cNvPr id="5" name="object 6"/>
          <p:cNvSpPr/>
          <p:nvPr/>
        </p:nvSpPr>
        <p:spPr>
          <a:xfrm>
            <a:off x="138567" y="10760"/>
            <a:ext cx="547233" cy="5637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94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Группа 11"/>
          <p:cNvGrpSpPr/>
          <p:nvPr/>
        </p:nvGrpSpPr>
        <p:grpSpPr>
          <a:xfrm>
            <a:off x="-21336" y="975534"/>
            <a:ext cx="6629400" cy="5250896"/>
            <a:chOff x="-10028903" y="221226"/>
            <a:chExt cx="6666271" cy="6734034"/>
          </a:xfrm>
        </p:grpSpPr>
        <p:pic>
          <p:nvPicPr>
            <p:cNvPr id="13" name="Рисунок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9928408" y="221226"/>
              <a:ext cx="6469697" cy="6734034"/>
            </a:xfrm>
            <a:prstGeom prst="rect">
              <a:avLst/>
            </a:prstGeom>
          </p:spPr>
        </p:pic>
        <p:sp>
          <p:nvSpPr>
            <p:cNvPr id="14" name="Прямоугольник 13"/>
            <p:cNvSpPr/>
            <p:nvPr/>
          </p:nvSpPr>
          <p:spPr>
            <a:xfrm>
              <a:off x="-10028903" y="221226"/>
              <a:ext cx="6666271" cy="6734034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/>
            </a:p>
          </p:txBody>
        </p:sp>
      </p:grpSp>
      <p:sp>
        <p:nvSpPr>
          <p:cNvPr id="15" name="object 2"/>
          <p:cNvSpPr/>
          <p:nvPr/>
        </p:nvSpPr>
        <p:spPr>
          <a:xfrm>
            <a:off x="0" y="9534"/>
            <a:ext cx="9144000" cy="828666"/>
          </a:xfrm>
          <a:custGeom>
            <a:avLst/>
            <a:gdLst/>
            <a:ahLst/>
            <a:cxnLst/>
            <a:rect l="l" t="t" r="r" b="b"/>
            <a:pathLst>
              <a:path w="15119985" h="1447800">
                <a:moveTo>
                  <a:pt x="0" y="1447787"/>
                </a:moveTo>
                <a:lnTo>
                  <a:pt x="15119985" y="1447787"/>
                </a:lnTo>
                <a:lnTo>
                  <a:pt x="15119985" y="0"/>
                </a:lnTo>
                <a:lnTo>
                  <a:pt x="0" y="0"/>
                </a:lnTo>
                <a:lnTo>
                  <a:pt x="0" y="1447787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4232" y="76200"/>
            <a:ext cx="6553200" cy="1107996"/>
          </a:xfr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земельные участки на территории муниципального образования отсутствуют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90600" y="1577340"/>
            <a:ext cx="7696200" cy="3631763"/>
          </a:xfrm>
        </p:spPr>
        <p:txBody>
          <a:bodyPr/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ровести инвентаризацию муниципального имущества </a:t>
            </a:r>
          </a:p>
          <a:p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направить запросы в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Росимущество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Минимущество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Дагестана, иные ведомства (в том числе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Росгвардия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Минобороны России, МЧС России и т.д.) о возможности предоставления неиспользуемых земельных участков на территории соответствующего МО</a:t>
            </a:r>
          </a:p>
          <a:p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случае отсутствия свободных земельных участков на территории муниципального образования сообщить в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Минимущество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Дагестана для подготовки внесения соответствующих изменений в Закон</a:t>
            </a:r>
          </a:p>
          <a:p>
            <a:pPr algn="just"/>
            <a:endParaRPr lang="ru-RU" dirty="0">
              <a:solidFill>
                <a:srgbClr val="002060"/>
              </a:solidFill>
            </a:endParaRPr>
          </a:p>
          <a:p>
            <a:endParaRPr lang="ru-RU" dirty="0" smtClean="0">
              <a:solidFill>
                <a:srgbClr val="002060"/>
              </a:solidFill>
            </a:endParaRPr>
          </a:p>
        </p:txBody>
      </p:sp>
      <p:pic>
        <p:nvPicPr>
          <p:cNvPr id="5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7200" y="1676400"/>
            <a:ext cx="362712" cy="31612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5008" y="2298863"/>
            <a:ext cx="362712" cy="316121"/>
          </a:xfrm>
          <a:prstGeom prst="rect">
            <a:avLst/>
          </a:prstGeom>
        </p:spPr>
      </p:pic>
      <p:pic>
        <p:nvPicPr>
          <p:cNvPr id="7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5008" y="4114800"/>
            <a:ext cx="362712" cy="316121"/>
          </a:xfrm>
          <a:prstGeom prst="rect">
            <a:avLst/>
          </a:prstGeom>
        </p:spPr>
      </p:pic>
      <p:sp>
        <p:nvSpPr>
          <p:cNvPr id="16" name="object 6"/>
          <p:cNvSpPr/>
          <p:nvPr/>
        </p:nvSpPr>
        <p:spPr>
          <a:xfrm>
            <a:off x="133894" y="76200"/>
            <a:ext cx="699633" cy="6858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88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Группа 11"/>
          <p:cNvGrpSpPr/>
          <p:nvPr/>
        </p:nvGrpSpPr>
        <p:grpSpPr>
          <a:xfrm>
            <a:off x="-21336" y="975534"/>
            <a:ext cx="6629400" cy="5250896"/>
            <a:chOff x="-10028903" y="221226"/>
            <a:chExt cx="6666271" cy="6734034"/>
          </a:xfrm>
        </p:grpSpPr>
        <p:pic>
          <p:nvPicPr>
            <p:cNvPr id="13" name="Рисунок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9928408" y="221226"/>
              <a:ext cx="6469697" cy="6734034"/>
            </a:xfrm>
            <a:prstGeom prst="rect">
              <a:avLst/>
            </a:prstGeom>
          </p:spPr>
        </p:pic>
        <p:sp>
          <p:nvSpPr>
            <p:cNvPr id="14" name="Прямоугольник 13"/>
            <p:cNvSpPr/>
            <p:nvPr/>
          </p:nvSpPr>
          <p:spPr>
            <a:xfrm>
              <a:off x="-10028903" y="221226"/>
              <a:ext cx="6666271" cy="6734034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/>
            </a:p>
          </p:txBody>
        </p:sp>
      </p:grpSp>
      <p:sp>
        <p:nvSpPr>
          <p:cNvPr id="15" name="object 2"/>
          <p:cNvSpPr/>
          <p:nvPr/>
        </p:nvSpPr>
        <p:spPr>
          <a:xfrm>
            <a:off x="0" y="9534"/>
            <a:ext cx="9144000" cy="828666"/>
          </a:xfrm>
          <a:custGeom>
            <a:avLst/>
            <a:gdLst/>
            <a:ahLst/>
            <a:cxnLst/>
            <a:rect l="l" t="t" r="r" b="b"/>
            <a:pathLst>
              <a:path w="15119985" h="1447800">
                <a:moveTo>
                  <a:pt x="0" y="1447787"/>
                </a:moveTo>
                <a:lnTo>
                  <a:pt x="15119985" y="1447787"/>
                </a:lnTo>
                <a:lnTo>
                  <a:pt x="15119985" y="0"/>
                </a:lnTo>
                <a:lnTo>
                  <a:pt x="0" y="0"/>
                </a:lnTo>
                <a:lnTo>
                  <a:pt x="0" y="1447787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3552" y="1838144"/>
            <a:ext cx="524056" cy="524056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143000" y="-218710"/>
            <a:ext cx="6628385" cy="906581"/>
          </a:xfrm>
          <a:prstGeom prst="rect">
            <a:avLst/>
          </a:prstGeom>
        </p:spPr>
        <p:txBody>
          <a:bodyPr vert="horz" wrap="square" lIns="0" tIns="90093" rIns="0" bIns="0" rtlCol="0">
            <a:spAutoFit/>
          </a:bodyPr>
          <a:lstStyle/>
          <a:p>
            <a:pPr marL="16510" marR="5080">
              <a:lnSpc>
                <a:spcPct val="100000"/>
              </a:lnSpc>
              <a:spcBef>
                <a:spcPts val="100"/>
              </a:spcBef>
            </a:pPr>
            <a:r>
              <a:rPr lang="ru-RU" u="heavy" spc="-20" dirty="0" smtClean="0">
                <a:uFill>
                  <a:solidFill>
                    <a:srgbClr val="C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u="heavy" spc="-20" dirty="0" smtClean="0">
                <a:uFill>
                  <a:solidFill>
                    <a:srgbClr val="C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spc="-20" dirty="0" smtClean="0">
                <a:solidFill>
                  <a:schemeClr val="bg1"/>
                </a:solidFill>
                <a:uFill>
                  <a:solidFill>
                    <a:srgbClr val="C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Обращаем Ваше внимание!</a:t>
            </a:r>
            <a:endParaRPr sz="3500" spc="-1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909685"/>
              </p:ext>
            </p:extLst>
          </p:nvPr>
        </p:nvGraphicFramePr>
        <p:xfrm>
          <a:off x="1072557" y="1066444"/>
          <a:ext cx="7614243" cy="51599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14243">
                  <a:extLst>
                    <a:ext uri="{9D8B030D-6E8A-4147-A177-3AD203B41FA5}">
                      <a16:colId xmlns:a16="http://schemas.microsoft.com/office/drawing/2014/main" val="2041752724"/>
                    </a:ext>
                  </a:extLst>
                </a:gridCol>
              </a:tblGrid>
              <a:tr h="4222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27305" marB="0">
                    <a:lnL w="12700">
                      <a:solidFill>
                        <a:srgbClr val="00AFEF"/>
                      </a:solidFill>
                      <a:prstDash val="solid"/>
                    </a:lnL>
                    <a:lnR w="12700">
                      <a:solidFill>
                        <a:srgbClr val="00AFEF"/>
                      </a:solidFill>
                      <a:prstDash val="solid"/>
                    </a:lnR>
                    <a:lnT w="12700">
                      <a:solidFill>
                        <a:srgbClr val="00AFEF"/>
                      </a:solidFill>
                      <a:prstDash val="solid"/>
                    </a:lnT>
                    <a:lnB w="12700" cap="flat" cmpd="sng" algn="ctr">
                      <a:solidFill>
                        <a:srgbClr val="00A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171257"/>
                  </a:ext>
                </a:extLst>
              </a:tr>
              <a:tr h="4737696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pPr marL="265113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7626350" algn="l"/>
                        </a:tabLst>
                        <a:defRPr/>
                      </a:pPr>
                      <a:r>
                        <a:rPr lang="ru-RU" b="1" i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Межведомственная комиссия по координации работы муниципальных образований при реализации статьи 9.1. Закона Республики Дагестан  № 116 будет оказывать методическую помощь </a:t>
                      </a:r>
                      <a:br>
                        <a:rPr lang="ru-RU" b="1" i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b="1" i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приказ </a:t>
                      </a:r>
                      <a:r>
                        <a:rPr lang="ru-RU" b="1" i="1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Минимущества</a:t>
                      </a:r>
                      <a:r>
                        <a:rPr lang="ru-RU" b="1" i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Дагестана</a:t>
                      </a:r>
                      <a:r>
                        <a:rPr lang="ru-RU" b="1" i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№ 309)</a:t>
                      </a:r>
                      <a:endParaRPr lang="ru-RU" b="1" i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476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i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4572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i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4572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i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4572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Методические рекомендации уже направлены</a:t>
                      </a:r>
                      <a:r>
                        <a:rPr lang="ru-RU" b="1" i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всем МО</a:t>
                      </a:r>
                    </a:p>
                    <a:p>
                      <a:pPr marL="0" marR="0" lvl="0" indent="4572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Номер письма ЭТ-04/6701)</a:t>
                      </a:r>
                      <a:endParaRPr lang="ru-RU" b="1" i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4572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i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4572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i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4572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i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4572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i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4572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i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Спасибо за внимание!</a:t>
                      </a:r>
                      <a:endParaRPr lang="ru-RU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00AFEF"/>
                      </a:solidFill>
                      <a:prstDash val="solid"/>
                    </a:lnL>
                    <a:lnR w="12700">
                      <a:solidFill>
                        <a:srgbClr val="00AFEF"/>
                      </a:solidFill>
                      <a:prstDash val="solid"/>
                    </a:lnR>
                    <a:lnT w="12700" cap="flat" cmpd="sng" algn="ctr">
                      <a:solidFill>
                        <a:srgbClr val="00A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AFE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4991335"/>
                  </a:ext>
                </a:extLst>
              </a:tr>
            </a:tbl>
          </a:graphicData>
        </a:graphic>
      </p:graphicFrame>
      <p:sp>
        <p:nvSpPr>
          <p:cNvPr id="16" name="object 6"/>
          <p:cNvSpPr/>
          <p:nvPr/>
        </p:nvSpPr>
        <p:spPr>
          <a:xfrm>
            <a:off x="133894" y="76200"/>
            <a:ext cx="699633" cy="6858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7"/>
          </p:nvPr>
        </p:nvSpPr>
        <p:spPr>
          <a:xfrm>
            <a:off x="6512516" y="6400340"/>
            <a:ext cx="2103120" cy="342900"/>
          </a:xfrm>
        </p:spPr>
        <p:txBody>
          <a:bodyPr/>
          <a:lstStyle/>
          <a:p>
            <a:fld id="{B6F15528-21DE-4FAA-801E-634DDDAF4B2B}" type="slidenum">
              <a:rPr lang="ru-RU" smtClean="0"/>
              <a:t>14</a:t>
            </a:fld>
            <a:endParaRPr lang="ru-RU"/>
          </a:p>
        </p:txBody>
      </p:sp>
      <p:pic>
        <p:nvPicPr>
          <p:cNvPr id="17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4800" y="3362144"/>
            <a:ext cx="524056" cy="5240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953000" y="2605207"/>
            <a:ext cx="4114799" cy="1661993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Распоряжением Президента РФ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 июня 2023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174-рп дано поручение органам государственной власти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субъектов принять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меры дополнительной поддержки участников СВО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2</a:t>
            </a:fld>
            <a:endParaRPr lang="ru-RU" dirty="0"/>
          </a:p>
        </p:txBody>
      </p:sp>
      <p:sp>
        <p:nvSpPr>
          <p:cNvPr id="5" name="object 2"/>
          <p:cNvSpPr/>
          <p:nvPr/>
        </p:nvSpPr>
        <p:spPr>
          <a:xfrm>
            <a:off x="0" y="9534"/>
            <a:ext cx="9144000" cy="828666"/>
          </a:xfrm>
          <a:custGeom>
            <a:avLst/>
            <a:gdLst/>
            <a:ahLst/>
            <a:cxnLst/>
            <a:rect l="l" t="t" r="r" b="b"/>
            <a:pathLst>
              <a:path w="15119985" h="1447800">
                <a:moveTo>
                  <a:pt x="0" y="1447787"/>
                </a:moveTo>
                <a:lnTo>
                  <a:pt x="15119985" y="1447787"/>
                </a:lnTo>
                <a:lnTo>
                  <a:pt x="15119985" y="0"/>
                </a:lnTo>
                <a:lnTo>
                  <a:pt x="0" y="0"/>
                </a:lnTo>
                <a:lnTo>
                  <a:pt x="0" y="1447787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3894" y="76200"/>
            <a:ext cx="699633" cy="685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794"/>
            <a:ext cx="4876800" cy="5866046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967421" y="126712"/>
            <a:ext cx="7162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spc="33" dirty="0" smtClean="0">
                <a:solidFill>
                  <a:srgbClr val="FFFFFF"/>
                </a:solidFill>
                <a:latin typeface="Book Antiqua" panose="02040602050305030304" pitchFamily="18" charset="0"/>
              </a:rPr>
              <a:t>МИНИСТЕРСТВО ПО ЗЕМЕЛЬНЫМ И ИМУЩЕСТВЕННЫМ ОТНОШЕНИЯМ РЕСПУБЛИКИ ДАГЕСТАН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1769202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0" y="1131198"/>
            <a:ext cx="6400800" cy="5064033"/>
            <a:chOff x="-10028903" y="221226"/>
            <a:chExt cx="6666271" cy="6734034"/>
          </a:xfrm>
        </p:grpSpPr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9928408" y="221226"/>
              <a:ext cx="6469697" cy="6734034"/>
            </a:xfrm>
            <a:prstGeom prst="rect">
              <a:avLst/>
            </a:prstGeom>
          </p:spPr>
        </p:pic>
        <p:sp>
          <p:nvSpPr>
            <p:cNvPr id="12" name="Прямоугольник 11"/>
            <p:cNvSpPr/>
            <p:nvPr/>
          </p:nvSpPr>
          <p:spPr>
            <a:xfrm>
              <a:off x="-10028903" y="221226"/>
              <a:ext cx="6666271" cy="6734034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</p:grpSp>
      <p:sp>
        <p:nvSpPr>
          <p:cNvPr id="13" name="object 2"/>
          <p:cNvSpPr/>
          <p:nvPr/>
        </p:nvSpPr>
        <p:spPr>
          <a:xfrm>
            <a:off x="0" y="9534"/>
            <a:ext cx="9144000" cy="828666"/>
          </a:xfrm>
          <a:custGeom>
            <a:avLst/>
            <a:gdLst/>
            <a:ahLst/>
            <a:cxnLst/>
            <a:rect l="l" t="t" r="r" b="b"/>
            <a:pathLst>
              <a:path w="15119985" h="1447800">
                <a:moveTo>
                  <a:pt x="0" y="1447787"/>
                </a:moveTo>
                <a:lnTo>
                  <a:pt x="15119985" y="1447787"/>
                </a:lnTo>
                <a:lnTo>
                  <a:pt x="15119985" y="0"/>
                </a:lnTo>
                <a:lnTo>
                  <a:pt x="0" y="0"/>
                </a:lnTo>
                <a:lnTo>
                  <a:pt x="0" y="1447787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312" y="1131198"/>
            <a:ext cx="7985692" cy="547842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июня 2024 года принят Закон Республики Дагестан «О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внесении изменений в закон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Дагестан №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116 (в части дополнения случаями и порядком предоставления земельных участков участникам СВО)»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Вступил в силу 21 июня 2024 года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endParaRPr lang="ru-RU" dirty="0" smtClean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  <a:p>
            <a:endParaRPr lang="ru-RU" dirty="0" smtClean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Административный регламент по предоставлению муниципальной услуги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Типовой для всех МО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 всем МО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(номер ЭТ-04/6672)</a:t>
            </a:r>
          </a:p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</p:txBody>
      </p:sp>
      <p:sp>
        <p:nvSpPr>
          <p:cNvPr id="4" name="Стрелка вниз 3"/>
          <p:cNvSpPr/>
          <p:nvPr/>
        </p:nvSpPr>
        <p:spPr>
          <a:xfrm>
            <a:off x="4417942" y="3130870"/>
            <a:ext cx="408432" cy="609600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9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9471" y="1219200"/>
            <a:ext cx="524056" cy="524056"/>
          </a:xfrm>
          <a:prstGeom prst="rect">
            <a:avLst/>
          </a:prstGeom>
        </p:spPr>
      </p:pic>
      <p:sp>
        <p:nvSpPr>
          <p:cNvPr id="14" name="object 6"/>
          <p:cNvSpPr/>
          <p:nvPr/>
        </p:nvSpPr>
        <p:spPr>
          <a:xfrm>
            <a:off x="133894" y="76200"/>
            <a:ext cx="699633" cy="6858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Прямоугольник 1"/>
          <p:cNvSpPr/>
          <p:nvPr/>
        </p:nvSpPr>
        <p:spPr>
          <a:xfrm>
            <a:off x="967421" y="126712"/>
            <a:ext cx="7162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spc="33" dirty="0" smtClean="0">
                <a:solidFill>
                  <a:srgbClr val="FFFFFF"/>
                </a:solidFill>
                <a:latin typeface="Book Antiqua" panose="02040602050305030304" pitchFamily="18" charset="0"/>
              </a:rPr>
              <a:t>МИНИСТЕРСТВО ПО ЗЕМЕЛЬНЫМ И ИМУЩЕСТВЕННЫМ ОТНОШЕНИЯМ РЕСПУБЛИКИ ДАГЕСТАН</a:t>
            </a:r>
            <a:endParaRPr lang="ru-RU" sz="1600" b="1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632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0" y="933449"/>
            <a:ext cx="6629400" cy="5250896"/>
            <a:chOff x="-10028903" y="221226"/>
            <a:chExt cx="6666271" cy="6734034"/>
          </a:xfrm>
        </p:grpSpPr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9928408" y="221226"/>
              <a:ext cx="6469697" cy="6734034"/>
            </a:xfrm>
            <a:prstGeom prst="rect">
              <a:avLst/>
            </a:prstGeom>
          </p:spPr>
        </p:pic>
        <p:sp>
          <p:nvSpPr>
            <p:cNvPr id="12" name="Прямоугольник 11"/>
            <p:cNvSpPr/>
            <p:nvPr/>
          </p:nvSpPr>
          <p:spPr>
            <a:xfrm>
              <a:off x="-10028903" y="221226"/>
              <a:ext cx="6666271" cy="6734034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/>
            </a:p>
          </p:txBody>
        </p:sp>
      </p:grpSp>
      <p:sp>
        <p:nvSpPr>
          <p:cNvPr id="13" name="object 2"/>
          <p:cNvSpPr/>
          <p:nvPr/>
        </p:nvSpPr>
        <p:spPr>
          <a:xfrm>
            <a:off x="0" y="9534"/>
            <a:ext cx="9144000" cy="828666"/>
          </a:xfrm>
          <a:custGeom>
            <a:avLst/>
            <a:gdLst/>
            <a:ahLst/>
            <a:cxnLst/>
            <a:rect l="l" t="t" r="r" b="b"/>
            <a:pathLst>
              <a:path w="15119985" h="1447800">
                <a:moveTo>
                  <a:pt x="0" y="1447787"/>
                </a:moveTo>
                <a:lnTo>
                  <a:pt x="15119985" y="1447787"/>
                </a:lnTo>
                <a:lnTo>
                  <a:pt x="15119985" y="0"/>
                </a:lnTo>
                <a:lnTo>
                  <a:pt x="0" y="0"/>
                </a:lnTo>
                <a:lnTo>
                  <a:pt x="0" y="1447787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6"/>
          <p:cNvSpPr/>
          <p:nvPr/>
        </p:nvSpPr>
        <p:spPr>
          <a:xfrm>
            <a:off x="133894" y="76200"/>
            <a:ext cx="699633" cy="685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5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965623"/>
              </p:ext>
            </p:extLst>
          </p:nvPr>
        </p:nvGraphicFramePr>
        <p:xfrm>
          <a:off x="610614" y="1905000"/>
          <a:ext cx="8005673" cy="3545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51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20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5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03910">
                        <a:lnSpc>
                          <a:spcPct val="100000"/>
                        </a:lnSpc>
                      </a:pPr>
                      <a:r>
                        <a:rPr lang="ru-RU" sz="1200" b="1" u="sng" spc="-1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Категории участников СВО</a:t>
                      </a:r>
                      <a:endParaRPr sz="1200" u="sng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AFEF"/>
                      </a:solidFill>
                      <a:prstDash val="solid"/>
                    </a:lnL>
                    <a:lnR w="12700">
                      <a:solidFill>
                        <a:srgbClr val="00AFEF"/>
                      </a:solidFill>
                      <a:prstDash val="solid"/>
                    </a:lnR>
                    <a:lnT w="12700">
                      <a:solidFill>
                        <a:srgbClr val="00AFEF"/>
                      </a:solidFill>
                      <a:prstDash val="solid"/>
                    </a:lnT>
                    <a:lnB w="12700">
                      <a:solidFill>
                        <a:srgbClr val="00AFE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u="sng" spc="-25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Дополнительные условия</a:t>
                      </a:r>
                      <a:endParaRPr sz="1200" u="sng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AFEF"/>
                      </a:solidFill>
                      <a:prstDash val="solid"/>
                    </a:lnL>
                    <a:lnR w="12700">
                      <a:solidFill>
                        <a:srgbClr val="00AFEF"/>
                      </a:solidFill>
                      <a:prstDash val="solid"/>
                    </a:lnR>
                    <a:lnT w="12700">
                      <a:solidFill>
                        <a:srgbClr val="00AFEF"/>
                      </a:solidFill>
                      <a:prstDash val="solid"/>
                    </a:lnT>
                    <a:lnB w="12700">
                      <a:solidFill>
                        <a:srgbClr val="00AFE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84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 fontAlgn="base">
                        <a:buFont typeface="Wingdings" panose="05000000000000000000" pitchFamily="2" charset="2"/>
                        <a:buChar char="ü"/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Военнослужащие</a:t>
                      </a:r>
                    </a:p>
                    <a:p>
                      <a:pPr marL="285750" lvl="0" indent="-285750" fontAlgn="base">
                        <a:buFont typeface="Wingdings" panose="05000000000000000000" pitchFamily="2" charset="2"/>
                        <a:buChar char="ü"/>
                      </a:pPr>
                      <a:endParaRPr lang="ru-RU" sz="14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 fontAlgn="base">
                        <a:buFont typeface="Wingdings" panose="05000000000000000000" pitchFamily="2" charset="2"/>
                        <a:buChar char="ü"/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Лица, заключившие контракт о пребывании в        добровольческом формировании, содействующем выполнению задач, возложенных на Вооруженные Силы Российской Федерации </a:t>
                      </a:r>
                    </a:p>
                    <a:p>
                      <a:pPr marL="285750" lvl="0" indent="-285750" fontAlgn="base">
                        <a:buFont typeface="Wingdings" panose="05000000000000000000" pitchFamily="2" charset="2"/>
                        <a:buChar char="ü"/>
                      </a:pPr>
                      <a:endParaRPr lang="ru-RU" sz="14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 fontAlgn="base">
                        <a:buFont typeface="Wingdings" panose="05000000000000000000" pitchFamily="2" charset="2"/>
                        <a:buChar char="ü"/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Лица, проходящие (проходившие) службу в войсках национальной гвардии Российской Федерации и имеющие специальные звания полиции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endParaRPr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AFEF"/>
                      </a:solidFill>
                      <a:prstDash val="solid"/>
                    </a:lnL>
                    <a:lnR w="12700">
                      <a:solidFill>
                        <a:srgbClr val="00AFEF"/>
                      </a:solidFill>
                      <a:prstDash val="solid"/>
                    </a:lnR>
                    <a:lnT w="12700">
                      <a:solidFill>
                        <a:srgbClr val="00AFEF"/>
                      </a:solidFill>
                      <a:prstDash val="solid"/>
                    </a:lnT>
                    <a:lnB w="12700">
                      <a:solidFill>
                        <a:srgbClr val="00AFE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638" indent="-20638" algn="just">
                        <a:lnSpc>
                          <a:spcPct val="100000"/>
                        </a:lnSpc>
                        <a:spcBef>
                          <a:spcPts val="1325"/>
                        </a:spcBef>
                        <a:buFont typeface="Arial" panose="020B0604020202020204" pitchFamily="34" charset="0"/>
                        <a:buChar char="•"/>
                      </a:pPr>
                      <a:endParaRPr lang="ru-RU" sz="14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0638" indent="-20638" algn="just">
                        <a:lnSpc>
                          <a:spcPct val="100000"/>
                        </a:lnSpc>
                        <a:spcBef>
                          <a:spcPts val="1325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наличие статуса «Ветеран боевых действий»</a:t>
                      </a:r>
                    </a:p>
                    <a:p>
                      <a:pPr marL="36195">
                        <a:lnSpc>
                          <a:spcPct val="100000"/>
                        </a:lnSpc>
                        <a:spcBef>
                          <a:spcPts val="1325"/>
                        </a:spcBef>
                      </a:pPr>
                      <a:r>
                        <a:rPr lang="ru-RU" sz="1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</a:t>
                      </a:r>
                    </a:p>
                    <a:p>
                      <a:pPr marL="36195">
                        <a:lnSpc>
                          <a:spcPct val="100000"/>
                        </a:lnSpc>
                        <a:spcBef>
                          <a:spcPts val="1325"/>
                        </a:spcBef>
                      </a:pPr>
                      <a:endParaRPr lang="ru-RU" sz="14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0638" indent="-20638" algn="just" fontAlgn="base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наличие звания Героя Российской Федерации или наличие ордена Российской Федерации за заслуги, проявленные в ходе участия в специальной военной операции</a:t>
                      </a:r>
                    </a:p>
                    <a:p>
                      <a:pPr marL="36195">
                        <a:lnSpc>
                          <a:spcPct val="100000"/>
                        </a:lnSpc>
                        <a:spcBef>
                          <a:spcPts val="1325"/>
                        </a:spcBef>
                      </a:pPr>
                      <a:endParaRPr sz="1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68275" marB="0">
                    <a:lnL w="12700">
                      <a:solidFill>
                        <a:srgbClr val="00AFEF"/>
                      </a:solidFill>
                      <a:prstDash val="solid"/>
                    </a:lnL>
                    <a:lnR w="12700">
                      <a:solidFill>
                        <a:srgbClr val="00AFEF"/>
                      </a:solidFill>
                      <a:prstDash val="solid"/>
                    </a:lnR>
                    <a:lnT w="12700">
                      <a:solidFill>
                        <a:srgbClr val="00AFEF"/>
                      </a:solidFill>
                      <a:prstDash val="solid"/>
                    </a:lnT>
                    <a:lnB w="12700">
                      <a:solidFill>
                        <a:srgbClr val="00AFE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67421" y="191869"/>
            <a:ext cx="5964774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spc="-2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C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Кто имеет право на получение земельного участка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68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2"/>
          <p:cNvSpPr/>
          <p:nvPr/>
        </p:nvSpPr>
        <p:spPr>
          <a:xfrm>
            <a:off x="0" y="9534"/>
            <a:ext cx="9144000" cy="828666"/>
          </a:xfrm>
          <a:custGeom>
            <a:avLst/>
            <a:gdLst/>
            <a:ahLst/>
            <a:cxnLst/>
            <a:rect l="l" t="t" r="r" b="b"/>
            <a:pathLst>
              <a:path w="15119985" h="1447800">
                <a:moveTo>
                  <a:pt x="0" y="1447787"/>
                </a:moveTo>
                <a:lnTo>
                  <a:pt x="15119985" y="1447787"/>
                </a:lnTo>
                <a:lnTo>
                  <a:pt x="15119985" y="0"/>
                </a:lnTo>
                <a:lnTo>
                  <a:pt x="0" y="0"/>
                </a:lnTo>
                <a:lnTo>
                  <a:pt x="0" y="1447787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672" y="3962400"/>
            <a:ext cx="1085715" cy="178095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0" y="1615261"/>
            <a:ext cx="1104762" cy="173944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0468" y="1642593"/>
            <a:ext cx="1104762" cy="173944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4161" y="1615261"/>
            <a:ext cx="1028571" cy="1780952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67000" y="1629437"/>
            <a:ext cx="1219200" cy="175260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31529" y="111323"/>
            <a:ext cx="6998071" cy="615553"/>
          </a:xfrm>
        </p:spPr>
        <p:txBody>
          <a:bodyPr/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перечень государственных наград, предусмотренных в Законе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192" y="3514156"/>
            <a:ext cx="2323809" cy="2000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95647" y="3533204"/>
            <a:ext cx="1161905" cy="180952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75706" y="3562701"/>
            <a:ext cx="1714286" cy="180952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81857" y="3553177"/>
            <a:ext cx="1819048" cy="190476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52400" y="5990452"/>
            <a:ext cx="2295238" cy="228571"/>
          </a:xfrm>
          <a:prstGeom prst="rect">
            <a:avLst/>
          </a:prstGeom>
        </p:spPr>
      </p:pic>
      <p:sp>
        <p:nvSpPr>
          <p:cNvPr id="19" name="Прямоугольник 18"/>
          <p:cNvSpPr/>
          <p:nvPr/>
        </p:nvSpPr>
        <p:spPr>
          <a:xfrm>
            <a:off x="2667000" y="4724400"/>
            <a:ext cx="6016391" cy="468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rgbClr val="1F4E79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Указ Президента РФ от 07.09.2010 № 1099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object 6"/>
          <p:cNvSpPr/>
          <p:nvPr/>
        </p:nvSpPr>
        <p:spPr>
          <a:xfrm>
            <a:off x="133894" y="76200"/>
            <a:ext cx="699633" cy="68580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40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0" y="915758"/>
            <a:ext cx="6629400" cy="5250896"/>
            <a:chOff x="-10028903" y="221226"/>
            <a:chExt cx="6666271" cy="6734034"/>
          </a:xfrm>
        </p:grpSpPr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9928408" y="221226"/>
              <a:ext cx="6469697" cy="6734034"/>
            </a:xfrm>
            <a:prstGeom prst="rect">
              <a:avLst/>
            </a:prstGeom>
          </p:spPr>
        </p:pic>
        <p:sp>
          <p:nvSpPr>
            <p:cNvPr id="12" name="Прямоугольник 11"/>
            <p:cNvSpPr/>
            <p:nvPr/>
          </p:nvSpPr>
          <p:spPr>
            <a:xfrm>
              <a:off x="-10028903" y="221226"/>
              <a:ext cx="6666271" cy="6734034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/>
            </a:p>
          </p:txBody>
        </p:sp>
      </p:grpSp>
      <p:sp>
        <p:nvSpPr>
          <p:cNvPr id="13" name="object 2"/>
          <p:cNvSpPr/>
          <p:nvPr/>
        </p:nvSpPr>
        <p:spPr>
          <a:xfrm>
            <a:off x="0" y="9534"/>
            <a:ext cx="9144000" cy="828666"/>
          </a:xfrm>
          <a:custGeom>
            <a:avLst/>
            <a:gdLst/>
            <a:ahLst/>
            <a:cxnLst/>
            <a:rect l="l" t="t" r="r" b="b"/>
            <a:pathLst>
              <a:path w="15119985" h="1447800">
                <a:moveTo>
                  <a:pt x="0" y="1447787"/>
                </a:moveTo>
                <a:lnTo>
                  <a:pt x="15119985" y="1447787"/>
                </a:lnTo>
                <a:lnTo>
                  <a:pt x="15119985" y="0"/>
                </a:lnTo>
                <a:lnTo>
                  <a:pt x="0" y="0"/>
                </a:lnTo>
                <a:lnTo>
                  <a:pt x="0" y="1447787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6"/>
          <p:cNvSpPr/>
          <p:nvPr/>
        </p:nvSpPr>
        <p:spPr>
          <a:xfrm>
            <a:off x="133894" y="76200"/>
            <a:ext cx="699633" cy="685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7421" y="87092"/>
            <a:ext cx="65763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pc="-2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C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гибели военнослужащего земельный участок получают члены его семьи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83710" y="1386406"/>
            <a:ext cx="8305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75285" marR="0" lvl="0" indent="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Супруг</a:t>
            </a:r>
            <a:r>
              <a:rPr kumimoji="0" lang="ru-RU" sz="2000" b="0" i="0" u="none" strike="noStrike" kern="0" cap="none" spc="-6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0" cap="none" spc="-1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(супруга), не вступившие в повторный брак </a:t>
            </a:r>
          </a:p>
          <a:p>
            <a:pPr marL="375285" marR="0" lvl="0" indent="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1" u="none" strike="noStrike" kern="0" cap="none" spc="-1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 в первоочередном порядке)</a:t>
            </a:r>
          </a:p>
          <a:p>
            <a:pPr marL="375285" marR="0" lvl="0" indent="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spc="-1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участника СВО, к которым относятся</a:t>
            </a: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8185" marR="0" lvl="0" indent="-34290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2000" b="0" i="0" u="none" strike="noStrike" kern="0" cap="none" spc="-1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Несовершеннолетние</a:t>
            </a:r>
            <a:r>
              <a:rPr kumimoji="0" lang="ru-RU" sz="2000" b="0" i="0" u="none" strike="noStrike" kern="0" cap="none" spc="-3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0" cap="none" spc="-2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дети, в том числе усыновленные (удочеренные) </a:t>
            </a: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8185" marR="254635" lvl="0" indent="-342900" defTabSz="914400" eaLnBrk="1" fontAlgn="auto" latinLnBrk="0" hangingPunct="1">
              <a:lnSpc>
                <a:spcPct val="100000"/>
              </a:lnSpc>
              <a:spcBef>
                <a:spcPts val="120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Дети</a:t>
            </a:r>
            <a:r>
              <a:rPr kumimoji="0" lang="ru-RU" sz="2000" b="0" i="0" u="none" strike="noStrike" kern="0" cap="none" spc="-35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kumimoji="0" lang="ru-RU" sz="2000" b="0" i="0" u="none" strike="noStrike" kern="0" cap="none" spc="-45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возрасте</a:t>
            </a:r>
            <a:r>
              <a:rPr kumimoji="0" lang="ru-RU" sz="2000" b="0" i="0" u="none" strike="noStrike" kern="0" cap="none" spc="-35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kumimoji="0" lang="ru-RU" sz="2000" b="0" i="0" u="none" strike="noStrike" kern="0" cap="none" spc="-4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kumimoji="0" lang="ru-RU" sz="2000" b="0" i="0" u="none" strike="noStrike" kern="0" cap="none" spc="-25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0" cap="none" spc="-1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лет,</a:t>
            </a:r>
            <a:r>
              <a:rPr kumimoji="0" lang="ru-RU" sz="2000" b="0" i="0" u="none" strike="noStrike" kern="0" cap="none" spc="-25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</a:t>
            </a:r>
            <a:r>
              <a:rPr kumimoji="0" lang="ru-RU" sz="2000" b="0" i="0" u="none" strike="noStrike" kern="0" cap="none" spc="-15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kumimoji="0" lang="ru-RU" sz="2000" b="0" i="0" u="none" strike="noStrike" kern="0" cap="none" spc="-5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0" cap="none" spc="-1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</a:t>
            </a:r>
            <a:r>
              <a:rPr kumimoji="0" lang="ru-RU" sz="2000" b="0" i="0" u="none" strike="noStrike" kern="0" cap="none" spc="-4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</a:t>
            </a:r>
            <a:r>
              <a:rPr kumimoji="0" lang="ru-RU" sz="2000" b="0" i="0" u="none" strike="noStrike" kern="0" cap="none" spc="-6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kumimoji="0" lang="ru-RU" sz="2000" b="0" i="0" u="none" strike="noStrike" kern="0" cap="none" spc="-25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0" cap="none" spc="-1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очной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форме</a:t>
            </a:r>
            <a:r>
              <a:rPr kumimoji="0" lang="ru-RU" sz="2000" b="0" i="0" u="none" strike="noStrike" kern="0" cap="none" spc="-3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0" cap="none" spc="-1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</a:p>
          <a:p>
            <a:pPr marL="718185" marR="254635" lvl="0" indent="-342900" defTabSz="914400" eaLnBrk="1" fontAlgn="auto" latinLnBrk="0" hangingPunct="1">
              <a:lnSpc>
                <a:spcPct val="100000"/>
              </a:lnSpc>
              <a:spcBef>
                <a:spcPts val="120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2000" b="0" i="0" u="none" strike="noStrike" kern="0" cap="none" spc="-1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Дети старше 18 лет, ставшие инвалидами до достижения ими возраста 18 лет</a:t>
            </a:r>
          </a:p>
          <a:p>
            <a:pPr marL="375285" marR="254635" lvl="0" defTabSz="914400" eaLnBrk="1" fontAlgn="auto" latinLnBrk="0" hangingPunct="1">
              <a:lnSpc>
                <a:spcPct val="100000"/>
              </a:lnSpc>
              <a:spcBef>
                <a:spcPts val="1205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000" b="0" i="1" u="none" strike="noStrike" kern="0" cap="none" spc="-1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 во</a:t>
            </a:r>
            <a:r>
              <a:rPr kumimoji="0" lang="ru-RU" sz="2000" b="0" i="1" u="none" strike="noStrike" kern="0" cap="none" spc="-1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вторую очередь в общую долевую собственность)</a:t>
            </a:r>
            <a:endParaRPr kumimoji="0" lang="ru-RU" sz="2000" b="0" i="1" u="none" strike="noStrike" kern="0" cap="none" spc="-1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5285" marR="254635">
              <a:spcBef>
                <a:spcPts val="1205"/>
              </a:spcBef>
            </a:pPr>
            <a:r>
              <a:rPr lang="ru-RU" sz="2000" spc="-1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(усыновители)</a:t>
            </a:r>
          </a:p>
          <a:p>
            <a:pPr marL="375285" marR="254635">
              <a:spcBef>
                <a:spcPts val="1205"/>
              </a:spcBef>
            </a:pPr>
            <a:r>
              <a:rPr kumimoji="0" lang="ru-RU" sz="2000" b="0" i="1" u="none" strike="noStrike" kern="0" cap="none" spc="-1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 во</a:t>
            </a:r>
            <a:r>
              <a:rPr kumimoji="0" lang="ru-RU" sz="2000" b="0" i="1" u="none" strike="noStrike" kern="0" cap="none" spc="-1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порядке третьей очереди в общую долевую собственность)</a:t>
            </a:r>
            <a:endParaRPr kumimoji="0" lang="ru-RU" sz="2000" b="0" i="1" u="none" strike="noStrike" kern="0" cap="none" spc="-1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5285" marR="254635">
              <a:spcBef>
                <a:spcPts val="1205"/>
              </a:spcBef>
            </a:pPr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6233" y="1502892"/>
            <a:ext cx="361188" cy="313508"/>
          </a:xfrm>
          <a:prstGeom prst="rect">
            <a:avLst/>
          </a:prstGeom>
        </p:spPr>
      </p:pic>
      <p:pic>
        <p:nvPicPr>
          <p:cNvPr id="18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4933" y="5630092"/>
            <a:ext cx="361188" cy="313508"/>
          </a:xfrm>
          <a:prstGeom prst="rect">
            <a:avLst/>
          </a:prstGeom>
        </p:spPr>
      </p:pic>
      <p:pic>
        <p:nvPicPr>
          <p:cNvPr id="20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03060" y="2404413"/>
            <a:ext cx="361188" cy="313508"/>
          </a:xfrm>
          <a:prstGeom prst="rect">
            <a:avLst/>
          </a:prstGeom>
        </p:spPr>
      </p:pic>
      <p:sp>
        <p:nvSpPr>
          <p:cNvPr id="6" name="Номер слайда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991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Группа 11"/>
          <p:cNvGrpSpPr/>
          <p:nvPr/>
        </p:nvGrpSpPr>
        <p:grpSpPr>
          <a:xfrm>
            <a:off x="76200" y="987678"/>
            <a:ext cx="6629400" cy="5250896"/>
            <a:chOff x="-10028903" y="221226"/>
            <a:chExt cx="6666271" cy="6734034"/>
          </a:xfrm>
        </p:grpSpPr>
        <p:pic>
          <p:nvPicPr>
            <p:cNvPr id="13" name="Рисунок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9928408" y="221226"/>
              <a:ext cx="6469697" cy="6734034"/>
            </a:xfrm>
            <a:prstGeom prst="rect">
              <a:avLst/>
            </a:prstGeom>
          </p:spPr>
        </p:pic>
        <p:sp>
          <p:nvSpPr>
            <p:cNvPr id="14" name="Прямоугольник 13"/>
            <p:cNvSpPr/>
            <p:nvPr/>
          </p:nvSpPr>
          <p:spPr>
            <a:xfrm>
              <a:off x="-10028903" y="221226"/>
              <a:ext cx="6666271" cy="6734034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/>
            </a:p>
          </p:txBody>
        </p:sp>
      </p:grpSp>
      <p:sp>
        <p:nvSpPr>
          <p:cNvPr id="15" name="object 2"/>
          <p:cNvSpPr/>
          <p:nvPr/>
        </p:nvSpPr>
        <p:spPr>
          <a:xfrm>
            <a:off x="0" y="9534"/>
            <a:ext cx="9144000" cy="828666"/>
          </a:xfrm>
          <a:custGeom>
            <a:avLst/>
            <a:gdLst/>
            <a:ahLst/>
            <a:cxnLst/>
            <a:rect l="l" t="t" r="r" b="b"/>
            <a:pathLst>
              <a:path w="15119985" h="1447800">
                <a:moveTo>
                  <a:pt x="0" y="1447787"/>
                </a:moveTo>
                <a:lnTo>
                  <a:pt x="15119985" y="1447787"/>
                </a:lnTo>
                <a:lnTo>
                  <a:pt x="15119985" y="0"/>
                </a:lnTo>
                <a:lnTo>
                  <a:pt x="0" y="0"/>
                </a:lnTo>
                <a:lnTo>
                  <a:pt x="0" y="1447787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000949" y="158102"/>
            <a:ext cx="5511825" cy="615553"/>
          </a:xfrm>
        </p:spPr>
        <p:txBody>
          <a:bodyPr/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получения земельных участков в собственность бесплатно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Текст 10"/>
          <p:cNvSpPr>
            <a:spLocks noGrp="1"/>
          </p:cNvSpPr>
          <p:nvPr>
            <p:ph type="body" idx="1"/>
          </p:nvPr>
        </p:nvSpPr>
        <p:spPr>
          <a:xfrm>
            <a:off x="838200" y="1066800"/>
            <a:ext cx="7315200" cy="5355312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специальной военной операции (погибший (умерший) участник специальной военной операции) на день завершения своего участия в специальной военной операции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 зарегистрирован по месту жительства на территории Республики Дагестан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при отсутствии такой регистрации –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месту пребывания на территории Республики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Дагестан</a:t>
            </a:r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ранее участнику специальной военной операции, члену семьи погибшего (умершего) участника специальной военной операции земельный участок, находящийся в собственности Республики Дагестан или муниципальной собственности,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предоставлялся в собственность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бесплатно (норма предусмотрена статьей 39.19. ЗК РФ)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специальной военной операции, член семьи погибшего (умершего) участника специальной военной операции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учете в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 лица, имеющего право на получение земельного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участка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собственность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бесплатно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 участников СВО ведется ОТДЕЛЬНО от других категорий граждан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bject 6"/>
          <p:cNvSpPr/>
          <p:nvPr/>
        </p:nvSpPr>
        <p:spPr>
          <a:xfrm>
            <a:off x="133894" y="76200"/>
            <a:ext cx="699633" cy="685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76200" y="987678"/>
            <a:ext cx="6629400" cy="5250896"/>
            <a:chOff x="-10028903" y="221226"/>
            <a:chExt cx="6666271" cy="6734034"/>
          </a:xfrm>
        </p:grpSpPr>
        <p:pic>
          <p:nvPicPr>
            <p:cNvPr id="15" name="Рисунок 1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9928408" y="221226"/>
              <a:ext cx="6469697" cy="6734034"/>
            </a:xfrm>
            <a:prstGeom prst="rect">
              <a:avLst/>
            </a:prstGeom>
          </p:spPr>
        </p:pic>
        <p:sp>
          <p:nvSpPr>
            <p:cNvPr id="16" name="Прямоугольник 15"/>
            <p:cNvSpPr/>
            <p:nvPr/>
          </p:nvSpPr>
          <p:spPr>
            <a:xfrm>
              <a:off x="-10028903" y="221226"/>
              <a:ext cx="6666271" cy="6734034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/>
            </a:p>
          </p:txBody>
        </p:sp>
      </p:grpSp>
      <p:sp>
        <p:nvSpPr>
          <p:cNvPr id="17" name="object 2"/>
          <p:cNvSpPr/>
          <p:nvPr/>
        </p:nvSpPr>
        <p:spPr>
          <a:xfrm>
            <a:off x="0" y="9534"/>
            <a:ext cx="9144000" cy="828666"/>
          </a:xfrm>
          <a:custGeom>
            <a:avLst/>
            <a:gdLst/>
            <a:ahLst/>
            <a:cxnLst/>
            <a:rect l="l" t="t" r="r" b="b"/>
            <a:pathLst>
              <a:path w="15119985" h="1447800">
                <a:moveTo>
                  <a:pt x="0" y="1447787"/>
                </a:moveTo>
                <a:lnTo>
                  <a:pt x="15119985" y="1447787"/>
                </a:lnTo>
                <a:lnTo>
                  <a:pt x="15119985" y="0"/>
                </a:lnTo>
                <a:lnTo>
                  <a:pt x="0" y="0"/>
                </a:lnTo>
                <a:lnTo>
                  <a:pt x="0" y="1447787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421" y="-274080"/>
            <a:ext cx="6933185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925">
              <a:lnSpc>
                <a:spcPct val="100000"/>
              </a:lnSpc>
              <a:spcBef>
                <a:spcPts val="100"/>
              </a:spcBef>
            </a:pPr>
            <a:r>
              <a:rPr lang="ru-RU" u="heavy" spc="-20" dirty="0" smtClean="0">
                <a:uFill>
                  <a:solidFill>
                    <a:srgbClr val="C00000"/>
                  </a:solidFill>
                </a:uFill>
              </a:rPr>
              <a:t/>
            </a:r>
            <a:br>
              <a:rPr lang="ru-RU" u="heavy" spc="-20" dirty="0" smtClean="0">
                <a:uFill>
                  <a:solidFill>
                    <a:srgbClr val="C00000"/>
                  </a:solidFill>
                </a:uFill>
              </a:rPr>
            </a:br>
            <a:r>
              <a:rPr lang="ru-RU" u="heavy" spc="-20" dirty="0">
                <a:uFill>
                  <a:solidFill>
                    <a:srgbClr val="C00000"/>
                  </a:solidFill>
                </a:uFill>
              </a:rPr>
              <a:t/>
            </a:r>
            <a:br>
              <a:rPr lang="ru-RU" u="heavy" spc="-20" dirty="0">
                <a:uFill>
                  <a:solidFill>
                    <a:srgbClr val="C00000"/>
                  </a:solidFill>
                </a:uFill>
              </a:rPr>
            </a:br>
            <a:r>
              <a:rPr lang="ru-RU" sz="2400" spc="-2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C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Кто предоставляет государственную услугу</a:t>
            </a:r>
            <a:endParaRPr lang="ru-RU" sz="2400" spc="-25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0312" y="3438852"/>
            <a:ext cx="423672" cy="364453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5800" y="2362200"/>
            <a:ext cx="423672" cy="364453"/>
          </a:xfrm>
          <a:prstGeom prst="rect">
            <a:avLst/>
          </a:prstGeom>
        </p:spPr>
      </p:pic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410958"/>
              </p:ext>
            </p:extLst>
          </p:nvPr>
        </p:nvGraphicFramePr>
        <p:xfrm>
          <a:off x="457201" y="1577975"/>
          <a:ext cx="8153400" cy="37952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2952">
                  <a:extLst>
                    <a:ext uri="{9D8B030D-6E8A-4147-A177-3AD203B41FA5}">
                      <a16:colId xmlns:a16="http://schemas.microsoft.com/office/drawing/2014/main" val="145994192"/>
                    </a:ext>
                  </a:extLst>
                </a:gridCol>
                <a:gridCol w="7320448">
                  <a:extLst>
                    <a:ext uri="{9D8B030D-6E8A-4147-A177-3AD203B41FA5}">
                      <a16:colId xmlns:a16="http://schemas.microsoft.com/office/drawing/2014/main" val="1940238630"/>
                    </a:ext>
                  </a:extLst>
                </a:gridCol>
              </a:tblGrid>
              <a:tr h="30019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27305" marB="0">
                    <a:lnL w="12700">
                      <a:solidFill>
                        <a:srgbClr val="00AFEF"/>
                      </a:solidFill>
                      <a:prstDash val="solid"/>
                    </a:lnL>
                    <a:lnR w="12700">
                      <a:solidFill>
                        <a:srgbClr val="00AFEF"/>
                      </a:solidFill>
                      <a:prstDash val="solid"/>
                    </a:lnR>
                    <a:lnT w="12700">
                      <a:solidFill>
                        <a:srgbClr val="00AFEF"/>
                      </a:solidFill>
                      <a:prstDash val="solid"/>
                    </a:lnT>
                    <a:lnB w="12700">
                      <a:solidFill>
                        <a:srgbClr val="00AFEF"/>
                      </a:solidFill>
                      <a:prstDash val="solid"/>
                    </a:lnB>
                    <a:solidFill>
                      <a:srgbClr val="DDEE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27305" marB="0">
                    <a:lnL w="12700">
                      <a:solidFill>
                        <a:srgbClr val="00AFEF"/>
                      </a:solidFill>
                      <a:prstDash val="solid"/>
                    </a:lnL>
                    <a:lnR w="12700">
                      <a:solidFill>
                        <a:srgbClr val="00AFEF"/>
                      </a:solidFill>
                      <a:prstDash val="solid"/>
                    </a:lnR>
                    <a:lnT w="12700">
                      <a:solidFill>
                        <a:srgbClr val="00AFEF"/>
                      </a:solidFill>
                      <a:prstDash val="solid"/>
                    </a:lnT>
                    <a:lnB w="12700">
                      <a:solidFill>
                        <a:srgbClr val="00AFEF"/>
                      </a:solidFill>
                      <a:prstDash val="solid"/>
                    </a:lnB>
                    <a:solidFill>
                      <a:srgbClr val="DD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584886"/>
                  </a:ext>
                </a:extLst>
              </a:tr>
              <a:tr h="3493636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b="1" dirty="0"/>
                    </a:p>
                  </a:txBody>
                  <a:tcPr marL="0" marR="0" marT="0" marB="0">
                    <a:lnL w="12700">
                      <a:solidFill>
                        <a:srgbClr val="00AFEF"/>
                      </a:solidFill>
                      <a:prstDash val="solid"/>
                    </a:lnL>
                    <a:lnR w="12700">
                      <a:solidFill>
                        <a:srgbClr val="00AFEF"/>
                      </a:solidFill>
                      <a:prstDash val="solid"/>
                    </a:lnR>
                    <a:lnT w="12700">
                      <a:solidFill>
                        <a:srgbClr val="00AFEF"/>
                      </a:solidFill>
                      <a:prstDash val="solid"/>
                    </a:lnT>
                    <a:lnB w="12700">
                      <a:solidFill>
                        <a:srgbClr val="00AFE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МЕСТНОГО САМОУПРАВЛЕНИЯ ПО МЕСТУ РЕГИСТРАЦИИ ИЛИ МЕСТУ ПРЕБЫВАНИЯ ВОЕННОСЛУЖАЩЕГО</a:t>
                      </a:r>
                      <a:endParaRPr lang="ru-RU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ru-RU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2800" i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куда обращаться</a:t>
                      </a:r>
                    </a:p>
                    <a:p>
                      <a:endParaRPr lang="ru-RU" sz="2800" i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</a:t>
                      </a:r>
                      <a:r>
                        <a:rPr lang="ru-RU" sz="18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МЕСТНОГО САМОУПРАВЛЕНИЯ ПО МЕСТУ РЕГИСТРАЦИИ ИЛИ МЕСТУ ПРЕБЫВАНИЯ ВОЕННОСЛУЖАЩЕГО</a:t>
                      </a:r>
                      <a:endParaRPr lang="ru-RU" sz="18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МФЦ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 РЕСПУБЛИКЕ ДАГЕСТАН (</a:t>
                      </a:r>
                      <a:r>
                        <a:rPr lang="ru-RU" sz="18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РЕГИОНАЛЬНЫЕ ОТДЕЛЕНИЯ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00AFEF"/>
                      </a:solidFill>
                      <a:prstDash val="solid"/>
                    </a:lnL>
                    <a:lnR w="12700">
                      <a:solidFill>
                        <a:srgbClr val="00AFEF"/>
                      </a:solidFill>
                      <a:prstDash val="solid"/>
                    </a:lnR>
                    <a:lnT w="12700">
                      <a:solidFill>
                        <a:srgbClr val="00AFEF"/>
                      </a:solidFill>
                      <a:prstDash val="solid"/>
                    </a:lnT>
                    <a:lnB w="12700">
                      <a:solidFill>
                        <a:srgbClr val="00AFE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5997786"/>
                  </a:ext>
                </a:extLst>
              </a:tr>
            </a:tbl>
          </a:graphicData>
        </a:graphic>
      </p:graphicFrame>
      <p:sp>
        <p:nvSpPr>
          <p:cNvPr id="18" name="object 6"/>
          <p:cNvSpPr/>
          <p:nvPr/>
        </p:nvSpPr>
        <p:spPr>
          <a:xfrm>
            <a:off x="133894" y="76200"/>
            <a:ext cx="699633" cy="6858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>
          <a:xfrm>
            <a:off x="6583680" y="6515100"/>
            <a:ext cx="2103120" cy="342900"/>
          </a:xfrm>
        </p:spPr>
        <p:txBody>
          <a:bodyPr/>
          <a:lstStyle/>
          <a:p>
            <a:fld id="{B6F15528-21DE-4FAA-801E-634DDDAF4B2B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76200" y="1028329"/>
            <a:ext cx="6629400" cy="5250896"/>
            <a:chOff x="-10028903" y="221226"/>
            <a:chExt cx="6666271" cy="6734034"/>
          </a:xfrm>
        </p:grpSpPr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9928408" y="221226"/>
              <a:ext cx="6469697" cy="6734034"/>
            </a:xfrm>
            <a:prstGeom prst="rect">
              <a:avLst/>
            </a:prstGeom>
          </p:spPr>
        </p:pic>
        <p:sp>
          <p:nvSpPr>
            <p:cNvPr id="12" name="Прямоугольник 11"/>
            <p:cNvSpPr/>
            <p:nvPr/>
          </p:nvSpPr>
          <p:spPr>
            <a:xfrm>
              <a:off x="-10028903" y="221226"/>
              <a:ext cx="6666271" cy="6734034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/>
            </a:p>
          </p:txBody>
        </p:sp>
      </p:grpSp>
      <p:sp>
        <p:nvSpPr>
          <p:cNvPr id="13" name="object 2"/>
          <p:cNvSpPr/>
          <p:nvPr/>
        </p:nvSpPr>
        <p:spPr>
          <a:xfrm>
            <a:off x="0" y="9534"/>
            <a:ext cx="9144000" cy="828666"/>
          </a:xfrm>
          <a:custGeom>
            <a:avLst/>
            <a:gdLst/>
            <a:ahLst/>
            <a:cxnLst/>
            <a:rect l="l" t="t" r="r" b="b"/>
            <a:pathLst>
              <a:path w="15119985" h="1447800">
                <a:moveTo>
                  <a:pt x="0" y="1447787"/>
                </a:moveTo>
                <a:lnTo>
                  <a:pt x="15119985" y="1447787"/>
                </a:lnTo>
                <a:lnTo>
                  <a:pt x="15119985" y="0"/>
                </a:lnTo>
                <a:lnTo>
                  <a:pt x="0" y="0"/>
                </a:lnTo>
                <a:lnTo>
                  <a:pt x="0" y="1447787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1275" y="280600"/>
            <a:ext cx="6366325" cy="738664"/>
          </a:xfr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земельные участки предоставляются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458200" cy="5447645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ИЖС и ЛПХ в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границах городского населенного пункта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 кв. метров до 1000 кв.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метров</a:t>
            </a:r>
            <a:endParaRPr lang="en-US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границах сельского населенного пункта - от 400 кв. метров до 1500 кв.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метров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ведения садоводства - от 600 кв. метров до 1000 кв.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метров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ведения животноводства - от 1000 кв. метров до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кв.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метров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ведения огородничества - от 600 кв. метров до 1500 кв.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метров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14" name="object 6"/>
          <p:cNvSpPr/>
          <p:nvPr/>
        </p:nvSpPr>
        <p:spPr>
          <a:xfrm>
            <a:off x="133894" y="76200"/>
            <a:ext cx="699633" cy="6858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622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C8E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TM03457510[[fn=Савон]]</Template>
  <TotalTime>741</TotalTime>
  <Words>982</Words>
  <Application>Microsoft Office PowerPoint</Application>
  <PresentationFormat>Экран (4:3)</PresentationFormat>
  <Paragraphs>342</Paragraphs>
  <Slides>14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Book Antiqua</vt:lpstr>
      <vt:lpstr>Calibri</vt:lpstr>
      <vt:lpstr>Times New Roman</vt:lpstr>
      <vt:lpstr>Wingdings</vt:lpstr>
      <vt:lpstr>Office Theme</vt:lpstr>
      <vt:lpstr>МИНИСТЕРСТВО ПО ЗЕМЕЛЬНЫМ И ИМУЩЕСТВЕННЫМ ОТНОШЕНИЯМ РЕСПУБЛИКИ ДАГЕСТАН</vt:lpstr>
      <vt:lpstr>Распоряжением Президента РФ  от 06 июня 2023 № 174-рп дано поручение органам государственной власти субъектов принять меры дополнительной поддержки участников СВО </vt:lpstr>
      <vt:lpstr>Презентация PowerPoint</vt:lpstr>
      <vt:lpstr>Презентация PowerPoint</vt:lpstr>
      <vt:lpstr>Примерный перечень государственных наград, предусмотренных в Законе</vt:lpstr>
      <vt:lpstr>Презентация PowerPoint</vt:lpstr>
      <vt:lpstr>Условия получения земельных участков в собственность бесплатно</vt:lpstr>
      <vt:lpstr>  Кто предоставляет государственную услугу</vt:lpstr>
      <vt:lpstr>Какие земельные участки предоставляются</vt:lpstr>
      <vt:lpstr> Процедура предоставления земельного участка</vt:lpstr>
      <vt:lpstr>Наличие земельных участков на территориях муниципальных образований </vt:lpstr>
      <vt:lpstr>Наличие земельных участков на территориях муниципальных образований </vt:lpstr>
      <vt:lpstr>Если земельные участки на территории муниципального образования отсутствуют</vt:lpstr>
      <vt:lpstr> Обращаем Ваше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Ситникова Татьяна Николаевна</dc:creator>
  <cp:lastModifiedBy>PC</cp:lastModifiedBy>
  <cp:revision>58</cp:revision>
  <dcterms:created xsi:type="dcterms:W3CDTF">2024-06-19T12:13:12Z</dcterms:created>
  <dcterms:modified xsi:type="dcterms:W3CDTF">2024-07-08T09:18:54Z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2023-12-07T00:00:00Z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2024-06-19T00:00:00Z</vt:filetime>
  </property>
  <property fmtid="{D5CDD505-2E9C-101B-9397-08002B2CF9AE}" pid="5" name="Producer">
    <vt:lpwstr>Microsoft® PowerPoint® 2016</vt:lpwstr>
  </property>
</Properties>
</file>