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1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remlin.ru/structure/additional/12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215" y="2088810"/>
            <a:ext cx="8711738" cy="291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50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Заполняется ТОЛЬКО в случае, если сумма сделки (общая сумма сделок) в отчетном периоде ПРЕВЫШАЕТ общий доход служащего и его супруги(а) за ТРИ последних года, предшествовавших отчетному периоду.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05414" y="989215"/>
            <a:ext cx="535827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РАЗДЕЛ 2. СВЕДЕНИЯ О РАСХОДАХ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esktop\Снимок 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302" y="3574472"/>
            <a:ext cx="7772400" cy="2751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8852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3367" y="822961"/>
            <a:ext cx="5491670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70510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ОФОРМЛЕНИЕ СПРАВКИ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 descr="C:\Users\User\Desktop\Снимок 9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484" y="2269375"/>
            <a:ext cx="9468196" cy="3750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298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4851" y="656705"/>
            <a:ext cx="7739149" cy="1166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Ответственность за непредставление или предоставление недостоверных (неполных) сведений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 descr="C:\Users\User\Desktop\Снимок 10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424" y="2603500"/>
            <a:ext cx="8994623" cy="3416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5540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7113" y="1920241"/>
            <a:ext cx="5867853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БЛАГОДАРЮ ЗА ВНИМАНИЕ!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62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28439"/>
            <a:ext cx="10100479" cy="3416300"/>
          </a:xfrm>
        </p:spPr>
        <p:txBody>
          <a:bodyPr/>
          <a:lstStyle/>
          <a:p>
            <a:pPr algn="just"/>
            <a:r>
              <a:rPr lang="ru-RU" b="1" dirty="0">
                <a:solidFill>
                  <a:srgbClr val="020C22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1 января 2026 года вступили в силу Федеральный закон от 28.12.2025 № 505-ФЗ «О внесении изменений в отдельные законодательные акты Российской Федерации», Федеральный закон от 28.12.2025 № 510-ФЗ «О внесении изменений в Трудовой кодекс Российской Федерации» и Указ Президента Российской Федерации от 31.12.2025 № 1009 «Об изменении и признании утратившими силу некоторых актов Президента Российской Федерации», которыми скорректированы акты, регулирующие порядок представления сведений о доходах, об имуществе и обязательствах имущественного характера, порядок осуществления проверок достоверности и полноты указанных сведений и соблюдения требований к служебному поведению, а также порядок размещения сведений о доходах, об имуществе и обязательствах имущественного характера в информационно-телекоммуникационной сети «Интернет».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300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568" y="2492679"/>
            <a:ext cx="10808368" cy="3770335"/>
          </a:xfrm>
        </p:spPr>
        <p:txBody>
          <a:bodyPr>
            <a:normAutofit fontScale="92500" lnSpcReduction="20000"/>
          </a:bodyPr>
          <a:lstStyle/>
          <a:p>
            <a:pPr indent="449580" algn="just">
              <a:spcAft>
                <a:spcPts val="960"/>
              </a:spcAft>
            </a:pPr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связи с указанными изменениями федерального законодательства необходимо отметить следующее.</a:t>
            </a:r>
            <a:endParaRPr lang="ru-RU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960"/>
              </a:spcAft>
            </a:pPr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Ежегодная подача справки о доходах, расходах, об имуществе и обязательствах имущественного характера (далее – справка о доходах) лицами, для которых такая обязанность установлена, теперь не является безусловной для всех. </a:t>
            </a:r>
            <a:endParaRPr lang="ru-RU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960"/>
              </a:spcAft>
            </a:pPr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Определен новый порядок публикации сведений о доходах. Так, представляемые обязанными лицами сведения о доходах больше не будут размещаться в открытом доступе в сети «Интернет». При этом размещение обобщенной (обезличенной) информации об исполнении (ненадлежащем исполнении) депутатами представительных органов муниципальных образований обязанности по представлению сведений о доходах продолжится.</a:t>
            </a:r>
            <a:endParaRPr lang="ru-RU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Обращаем внимание, что скачать актуальную версию специального программного обеспечения «Справки БК», в том числе для </a:t>
            </a:r>
            <a:r>
              <a:rPr lang="ru-RU" sz="1900" b="1" dirty="0" err="1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Astra</a:t>
            </a:r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900" b="1" dirty="0" err="1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Linux</a:t>
            </a:r>
            <a:r>
              <a:rPr lang="ru-RU" sz="1900" b="1" dirty="0">
                <a:solidFill>
                  <a:srgbClr val="020C2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можно на сайте </a:t>
            </a:r>
            <a:r>
              <a:rPr lang="ru-RU" sz="1900" b="1" dirty="0">
                <a:solidFill>
                  <a:srgbClr val="507299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Президента Российской Федерации.</a:t>
            </a:r>
            <a:endParaRPr lang="ru-RU" sz="19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302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0626" y="2603500"/>
            <a:ext cx="11611626" cy="2594802"/>
          </a:xfrm>
        </p:spPr>
        <p:txBody>
          <a:bodyPr>
            <a:noAutofit/>
          </a:bodyPr>
          <a:lstStyle/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Лица, представляющие сведения о доходах, об имуществе и обязательствах имущественного характера (ст. 8 Федеральный закон от 25.12.2008 № 273-ФЗ; ст. 2, ст. 3 Федеральный закон от 03.12.2012 № 230-ФЗ; ст. 20 Федеральный закон от 27.07.2004 № 79-ФЗ; п. 2 Положения, утвержденного Указа Президента РФ от 18.05.2009 № 559)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граждане, претендующие на замещение должностей государственной службы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государственные служащие, претендующие на замещение должностей государственной службы, включенных в Перечни (утвержденные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Приказом Минимущества Дагестана от 26 июня 2024 года № 267).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государственные служащие и граждане, претендующие на включение в федеральный кадровый резерв на государственной гражданской службе Российской Федерации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государственные служащие, назначаемые на должности в порядке перевода из другого государственного органа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</a:pP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лица, замещающие должности государственной службы и включенные в Перечни в случае возникновения оснований для представления сведений </a:t>
            </a:r>
            <a:r>
              <a:rPr lang="ru-RU" sz="1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расходах в соответствии с Федеральным законом от 3 декабря 2012 года № 230- ФЗ «О контроле за соответствием расходов лиц, замещающих государственные должности, и иных лиц их доходам».</a:t>
            </a:r>
            <a:endParaRPr lang="ru-RU" sz="1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31521" y="507076"/>
            <a:ext cx="9559636" cy="1936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Лица, представляющие сведения о доходах, об имуществе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обязательствах имущественного характера (ст. 8 Федеральный закон от 25.12.2008 № 273-ФЗ; ст. 2, ст. 3 Федеральный закон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от 03.12.2012 № 230-ФЗ; ст. 20 Федеральный закон от 27.07.2004 № 79-ФЗ; п. 2 Положения, утвержденного Указа Президента РФ </a:t>
            </a:r>
            <a:b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18.05.2009 № 559)</a:t>
            </a:r>
            <a:endParaRPr lang="ru-RU" sz="1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8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9542" y="2261064"/>
            <a:ext cx="9310253" cy="27947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72589" y="814647"/>
            <a:ext cx="864523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Основания для представления сведений о расходах в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соответствии</a:t>
            </a:r>
            <a:b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Федеральным законом от 3 декабря 2012 года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230-ФЗ</a:t>
            </a:r>
            <a:endParaRPr lang="ru-RU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612667" y="5231684"/>
            <a:ext cx="9227128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Например: покупка квартиры в 2025 г. за 12 млн. руб. Совокупный доход госслужащего и супруги (супруга) за 2022, 2023, 2024 г. г. – 11 млн. 500 тыс. Должностным лицам, включенным в Перечень, утвержденный Приказом Минимущества Дагестана от 26.06.2024 г. № 267, необходимо предоставить Сведения о доходах, об имуществе и обязательствах имущественного характера до 30 апреля 2026.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831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6466" y="2236124"/>
            <a:ext cx="9706334" cy="37002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62298" y="922714"/>
            <a:ext cx="6356627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СРОКИ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ПРЕДСТАВЛЕНИЯ СВЕДЕНИЙ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8485" y="6002593"/>
            <a:ext cx="5938019" cy="6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70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169" y="2435629"/>
            <a:ext cx="9802751" cy="32050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01586" y="998097"/>
            <a:ext cx="6873289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 УТОЧНЕННЫХ СВЕДЕНИЙ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536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662" y="2629008"/>
            <a:ext cx="9376756" cy="33652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96044" y="881149"/>
            <a:ext cx="7372601" cy="40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ОБЩИЕ РЕКОМЕНДАЦИИ К ЗАПОЛНЕНИЮ СПРАВКИ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927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2603500"/>
            <a:ext cx="9484822" cy="34163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62299" y="847899"/>
            <a:ext cx="5941866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ИСТОЧНИКИ ИНФОРМАЦИИ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67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Ион (конференц-зал)</Template>
  <TotalTime>42</TotalTime>
  <Words>495</Words>
  <Application>Microsoft Office PowerPoint</Application>
  <PresentationFormat>Широкоэкранный</PresentationFormat>
  <Paragraphs>27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Совет директоров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2026-03-10T11:24:38Z</dcterms:created>
  <dcterms:modified xsi:type="dcterms:W3CDTF">2026-03-11T08:45:14Z</dcterms:modified>
</cp:coreProperties>
</file>