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840" r:id="rId1"/>
  </p:sldMasterIdLst>
  <p:notesMasterIdLst>
    <p:notesMasterId r:id="rId6"/>
  </p:notesMasterIdLst>
  <p:sldIdLst>
    <p:sldId id="318" r:id="rId2"/>
    <p:sldId id="397" r:id="rId3"/>
    <p:sldId id="402" r:id="rId4"/>
    <p:sldId id="403" r:id="rId5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3823CD7B-5199-4A20-83EE-F289CA25E0AD}">
          <p14:sldIdLst/>
        </p14:section>
        <p14:section name="Раздел без заголовка" id="{7D213092-D3E2-46A5-A056-8A67BF693D2A}">
          <p14:sldIdLst>
            <p14:sldId id="318"/>
            <p14:sldId id="397"/>
            <p14:sldId id="402"/>
            <p14:sldId id="40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FCDCD"/>
    <a:srgbClr val="065093"/>
    <a:srgbClr val="FF0066"/>
    <a:srgbClr val="990033"/>
    <a:srgbClr val="FFFFFF"/>
    <a:srgbClr val="D60093"/>
    <a:srgbClr val="000F1E"/>
    <a:srgbClr val="000000"/>
    <a:srgbClr val="FFCC66"/>
    <a:srgbClr val="66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64" autoAdjust="0"/>
    <p:restoredTop sz="94493" autoAdjust="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9"/>
          </a:xfrm>
          <a:prstGeom prst="rect">
            <a:avLst/>
          </a:prstGeom>
        </p:spPr>
        <p:txBody>
          <a:bodyPr vert="horz" lIns="90768" tIns="45384" rIns="90768" bIns="453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626" y="0"/>
            <a:ext cx="2919565" cy="493869"/>
          </a:xfrm>
          <a:prstGeom prst="rect">
            <a:avLst/>
          </a:prstGeom>
        </p:spPr>
        <p:txBody>
          <a:bodyPr vert="horz" lIns="90768" tIns="45384" rIns="90768" bIns="45384" rtlCol="0"/>
          <a:lstStyle>
            <a:lvl1pPr algn="r">
              <a:defRPr sz="1200"/>
            </a:lvl1pPr>
          </a:lstStyle>
          <a:p>
            <a:fld id="{DE7D0E5A-3D26-4E11-A134-BA35D48A994C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8" tIns="45384" rIns="90768" bIns="453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262" y="4686222"/>
            <a:ext cx="5389240" cy="4440078"/>
          </a:xfrm>
          <a:prstGeom prst="rect">
            <a:avLst/>
          </a:prstGeom>
        </p:spPr>
        <p:txBody>
          <a:bodyPr vert="horz" lIns="90768" tIns="45384" rIns="90768" bIns="4538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0869"/>
            <a:ext cx="2919565" cy="493867"/>
          </a:xfrm>
          <a:prstGeom prst="rect">
            <a:avLst/>
          </a:prstGeom>
        </p:spPr>
        <p:txBody>
          <a:bodyPr vert="horz" lIns="90768" tIns="45384" rIns="90768" bIns="453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626" y="9370869"/>
            <a:ext cx="2919565" cy="493867"/>
          </a:xfrm>
          <a:prstGeom prst="rect">
            <a:avLst/>
          </a:prstGeom>
        </p:spPr>
        <p:txBody>
          <a:bodyPr vert="horz" lIns="90768" tIns="45384" rIns="90768" bIns="45384" rtlCol="0" anchor="b"/>
          <a:lstStyle>
            <a:lvl1pPr algn="r">
              <a:defRPr sz="1200"/>
            </a:lvl1pPr>
          </a:lstStyle>
          <a:p>
            <a:fld id="{AC27F53E-F239-41BE-9AEF-084FA6990F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9996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27F53E-F239-41BE-9AEF-084FA6990F98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5066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13953-F0EE-4408-BF12-953254CF5D17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2612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03.04.2018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4488264"/>
              </p:ext>
            </p:extLst>
          </p:nvPr>
        </p:nvGraphicFramePr>
        <p:xfrm>
          <a:off x="357160" y="1285860"/>
          <a:ext cx="8429680" cy="4851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859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0002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4032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Показатель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1991 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2005 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2013 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2014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40327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Добыча нефти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576 </a:t>
                      </a:r>
                      <a:r>
                        <a:rPr lang="ru-RU" sz="1200" b="0" dirty="0" err="1" smtClean="0"/>
                        <a:t>тыс.т</a:t>
                      </a:r>
                      <a:r>
                        <a:rPr lang="ru-RU" sz="1200" b="0" dirty="0" smtClean="0"/>
                        <a:t>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336,1 </a:t>
                      </a:r>
                      <a:r>
                        <a:rPr lang="ru-RU" sz="1200" b="0" dirty="0" err="1" smtClean="0"/>
                        <a:t>тыс.т</a:t>
                      </a:r>
                      <a:r>
                        <a:rPr lang="ru-RU" sz="1200" b="0" dirty="0" smtClean="0"/>
                        <a:t>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174,9 </a:t>
                      </a:r>
                      <a:r>
                        <a:rPr lang="ru-RU" sz="1200" b="0" dirty="0" err="1" smtClean="0"/>
                        <a:t>тыс.т</a:t>
                      </a:r>
                      <a:r>
                        <a:rPr lang="ru-RU" sz="1200" b="0" dirty="0" smtClean="0"/>
                        <a:t>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161,4 тыс.т.</a:t>
                      </a: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40327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Добыча газа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868 млн.м</a:t>
                      </a:r>
                      <a:r>
                        <a:rPr lang="ru-RU" sz="1200" b="0" baseline="30000" dirty="0" smtClean="0"/>
                        <a:t>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673 млн.м</a:t>
                      </a:r>
                      <a:r>
                        <a:rPr lang="ru-RU" sz="1200" b="0" baseline="30000" dirty="0" smtClean="0"/>
                        <a:t>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315,6 млн. м</a:t>
                      </a:r>
                      <a:r>
                        <a:rPr lang="ru-RU" sz="1200" b="0" baseline="30000" dirty="0" smtClean="0"/>
                        <a:t>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281,0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30212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Добыча нефти и газа (структура и подчинение)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Производственное объединение «</a:t>
                      </a:r>
                      <a:r>
                        <a:rPr lang="ru-RU" sz="1200" b="0" dirty="0" err="1" smtClean="0"/>
                        <a:t>Дагнефть</a:t>
                      </a:r>
                      <a:r>
                        <a:rPr lang="ru-RU" sz="1200" b="0" dirty="0" smtClean="0"/>
                        <a:t>»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ОАО «НК «Роснефть-</a:t>
                      </a:r>
                      <a:r>
                        <a:rPr lang="ru-RU" sz="1200" b="0" dirty="0" err="1" smtClean="0"/>
                        <a:t>Дагнефть</a:t>
                      </a:r>
                      <a:r>
                        <a:rPr lang="ru-RU" sz="1200" b="0" dirty="0" smtClean="0"/>
                        <a:t>», </a:t>
                      </a:r>
                    </a:p>
                    <a:p>
                      <a:pPr algn="ctr"/>
                      <a:r>
                        <a:rPr lang="ru-RU" sz="1200" b="0" dirty="0" smtClean="0"/>
                        <a:t>ОАО «</a:t>
                      </a:r>
                      <a:r>
                        <a:rPr lang="ru-RU" sz="1200" b="0" dirty="0" err="1" smtClean="0"/>
                        <a:t>Дагнефтегаз</a:t>
                      </a:r>
                      <a:r>
                        <a:rPr lang="ru-RU" sz="1200" b="0" dirty="0" smtClean="0"/>
                        <a:t>» (дочерние </a:t>
                      </a:r>
                      <a:r>
                        <a:rPr lang="ru-RU" sz="1200" b="0" smtClean="0"/>
                        <a:t>предприятия </a:t>
                      </a:r>
                    </a:p>
                    <a:p>
                      <a:pPr algn="ctr"/>
                      <a:r>
                        <a:rPr lang="ru-RU" sz="1200" b="0" smtClean="0"/>
                        <a:t>ОАО </a:t>
                      </a:r>
                      <a:r>
                        <a:rPr lang="ru-RU" sz="1200" b="0" dirty="0" smtClean="0"/>
                        <a:t>«НК Роснефть»)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ОАО «НК «Роснефть-</a:t>
                      </a:r>
                      <a:r>
                        <a:rPr lang="ru-RU" sz="1200" b="0" dirty="0" err="1" smtClean="0"/>
                        <a:t>Дагнефть</a:t>
                      </a:r>
                      <a:r>
                        <a:rPr lang="ru-RU" sz="1200" b="0" dirty="0" smtClean="0"/>
                        <a:t>», </a:t>
                      </a:r>
                    </a:p>
                    <a:p>
                      <a:pPr algn="ctr"/>
                      <a:r>
                        <a:rPr lang="ru-RU" sz="1200" b="0" dirty="0" smtClean="0"/>
                        <a:t>ОАО «</a:t>
                      </a:r>
                      <a:r>
                        <a:rPr lang="ru-RU" sz="1200" b="0" dirty="0" err="1" smtClean="0"/>
                        <a:t>Дагнефтегаз</a:t>
                      </a:r>
                      <a:r>
                        <a:rPr lang="ru-RU" sz="1200" b="0" dirty="0" smtClean="0"/>
                        <a:t>»</a:t>
                      </a:r>
                    </a:p>
                    <a:p>
                      <a:pPr algn="ctr"/>
                      <a:r>
                        <a:rPr lang="ru-RU" sz="1200" b="0" dirty="0" smtClean="0"/>
                        <a:t>(дочерние предприятия </a:t>
                      </a:r>
                    </a:p>
                    <a:p>
                      <a:pPr algn="ctr"/>
                      <a:r>
                        <a:rPr lang="ru-RU" sz="1200" b="0" dirty="0" smtClean="0"/>
                        <a:t>ОАО «НК Роснефть»)</a:t>
                      </a: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ОАО «НК «</a:t>
                      </a:r>
                      <a:r>
                        <a:rPr lang="ru-RU" sz="1200" b="0" dirty="0" err="1" smtClean="0"/>
                        <a:t>Роснефть-Дагнефть</a:t>
                      </a:r>
                      <a:r>
                        <a:rPr lang="ru-RU" sz="1200" b="0" dirty="0" smtClean="0"/>
                        <a:t>», </a:t>
                      </a:r>
                    </a:p>
                    <a:p>
                      <a:pPr algn="ctr"/>
                      <a:r>
                        <a:rPr lang="ru-RU" sz="1200" b="0" dirty="0" smtClean="0"/>
                        <a:t>ОАО «</a:t>
                      </a:r>
                      <a:r>
                        <a:rPr lang="ru-RU" sz="1200" b="0" dirty="0" err="1" smtClean="0"/>
                        <a:t>Дагнефтегаз</a:t>
                      </a:r>
                      <a:r>
                        <a:rPr lang="ru-RU" sz="1200" b="0" dirty="0" smtClean="0"/>
                        <a:t>»</a:t>
                      </a:r>
                    </a:p>
                    <a:p>
                      <a:pPr algn="ctr"/>
                      <a:r>
                        <a:rPr lang="ru-RU" sz="1200" b="0" dirty="0" smtClean="0"/>
                        <a:t>(дочерние предприятия </a:t>
                      </a:r>
                    </a:p>
                    <a:p>
                      <a:pPr algn="ctr"/>
                      <a:r>
                        <a:rPr lang="ru-RU" sz="1200" b="0" dirty="0" smtClean="0"/>
                        <a:t>ОАО «НК Роснефть»)</a:t>
                      </a: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643306" y="142852"/>
            <a:ext cx="221457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Нефтегаз</a:t>
            </a:r>
            <a:r>
              <a:rPr lang="ru-RU" dirty="0" smtClean="0"/>
              <a:t>.</a:t>
            </a:r>
          </a:p>
          <a:p>
            <a:pPr algn="ctr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145"/>
          <a:stretch/>
        </p:blipFill>
        <p:spPr>
          <a:xfrm>
            <a:off x="0" y="3562655"/>
            <a:ext cx="4217897" cy="330368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81385" y="3554316"/>
            <a:ext cx="4962615" cy="33036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5" t="25672" r="1564" b="15124"/>
          <a:stretch/>
        </p:blipFill>
        <p:spPr>
          <a:xfrm>
            <a:off x="0" y="0"/>
            <a:ext cx="9144000" cy="360040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392877" y="2285992"/>
            <a:ext cx="835824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СХЕМА</a:t>
            </a:r>
          </a:p>
          <a:p>
            <a:pPr algn="ctr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газоснабжения и газификации Республики Дагестан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135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2" name="Rectangle 3" hidden="1"/>
          <p:cNvGraphicFramePr>
            <a:graphicFrameLocks/>
          </p:cNvGraphicFramePr>
          <p:nvPr/>
        </p:nvGraphicFramePr>
        <p:xfrm>
          <a:off x="0" y="0"/>
          <a:ext cx="146050" cy="158750"/>
        </p:xfrm>
        <a:graphic>
          <a:graphicData uri="http://schemas.openxmlformats.org/presentationml/2006/ole">
            <p:oleObj spid="_x0000_s300139" r:id="rId4" imgW="0" imgH="0" progId="">
              <p:embed/>
            </p:oleObj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153798" y="1220382"/>
            <a:ext cx="5112568" cy="5181269"/>
          </a:xfrm>
          <a:prstGeom prst="rect">
            <a:avLst/>
          </a:prstGeom>
        </p:spPr>
      </p:pic>
      <p:sp>
        <p:nvSpPr>
          <p:cNvPr id="52" name="Прямоугольник 51"/>
          <p:cNvSpPr/>
          <p:nvPr/>
        </p:nvSpPr>
        <p:spPr>
          <a:xfrm>
            <a:off x="3361918" y="1844059"/>
            <a:ext cx="1143000" cy="3429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ГО</a:t>
            </a:r>
            <a:r>
              <a: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4504918" y="1687601"/>
            <a:ext cx="597044" cy="65435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ГРС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 rot="10800000">
            <a:off x="4658696" y="2345343"/>
            <a:ext cx="271788" cy="139393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800" b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Газораспределительные сети</a:t>
            </a:r>
            <a:endParaRPr lang="ru-RU" sz="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 rot="5400000">
            <a:off x="3911150" y="5049147"/>
            <a:ext cx="246852" cy="135388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800" b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Газораспределительные сети</a:t>
            </a:r>
            <a:endParaRPr lang="ru-RU" sz="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4581634" y="3699227"/>
            <a:ext cx="439861" cy="27203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800" b="1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8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ГРП</a:t>
            </a:r>
            <a:endParaRPr lang="ru-RU" sz="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4668131" y="5499144"/>
            <a:ext cx="439861" cy="43397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800" b="1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8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ГРП</a:t>
            </a:r>
            <a:endParaRPr lang="ru-RU" sz="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5020746" y="3739275"/>
            <a:ext cx="628650" cy="17145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3849197" y="4963876"/>
            <a:ext cx="984125" cy="12502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 rot="5400000">
            <a:off x="4494695" y="5053172"/>
            <a:ext cx="758901" cy="10868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0" name="Прямоугольник 69"/>
          <p:cNvSpPr/>
          <p:nvPr/>
        </p:nvSpPr>
        <p:spPr>
          <a:xfrm rot="5400000">
            <a:off x="4107402" y="4782320"/>
            <a:ext cx="225763" cy="12391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1" name="Прямоугольник 70"/>
          <p:cNvSpPr/>
          <p:nvPr/>
        </p:nvSpPr>
        <p:spPr>
          <a:xfrm rot="5400000">
            <a:off x="5471163" y="3265435"/>
            <a:ext cx="758901" cy="10868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2" name="Прямоугольник 71"/>
          <p:cNvSpPr/>
          <p:nvPr/>
        </p:nvSpPr>
        <p:spPr>
          <a:xfrm rot="10800000">
            <a:off x="5519574" y="3319776"/>
            <a:ext cx="277533" cy="9083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3595475" y="4907324"/>
            <a:ext cx="257175" cy="238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4" name="Прямоугольник 73"/>
          <p:cNvSpPr/>
          <p:nvPr/>
        </p:nvSpPr>
        <p:spPr>
          <a:xfrm>
            <a:off x="4084084" y="4489956"/>
            <a:ext cx="257175" cy="238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>
            <a:off x="4735869" y="4486553"/>
            <a:ext cx="257175" cy="238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5264739" y="3246132"/>
            <a:ext cx="257175" cy="238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5706836" y="2701042"/>
            <a:ext cx="257175" cy="238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8" name="Равнобедренный треугольник 77"/>
          <p:cNvSpPr/>
          <p:nvPr/>
        </p:nvSpPr>
        <p:spPr>
          <a:xfrm>
            <a:off x="5204842" y="2995801"/>
            <a:ext cx="387329" cy="24941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9" name="Равнобедренный треугольник 78"/>
          <p:cNvSpPr/>
          <p:nvPr/>
        </p:nvSpPr>
        <p:spPr>
          <a:xfrm>
            <a:off x="3561916" y="4673499"/>
            <a:ext cx="323198" cy="2338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0" name="Равнобедренный треугольник 79"/>
          <p:cNvSpPr/>
          <p:nvPr/>
        </p:nvSpPr>
        <p:spPr>
          <a:xfrm>
            <a:off x="4055760" y="4264901"/>
            <a:ext cx="313822" cy="23456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1" name="Равнобедренный треугольник 80"/>
          <p:cNvSpPr/>
          <p:nvPr/>
        </p:nvSpPr>
        <p:spPr>
          <a:xfrm>
            <a:off x="4674180" y="4222184"/>
            <a:ext cx="390525" cy="26777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2" name="Равнобедренный треугольник 81"/>
          <p:cNvSpPr/>
          <p:nvPr/>
        </p:nvSpPr>
        <p:spPr>
          <a:xfrm>
            <a:off x="5649396" y="2450475"/>
            <a:ext cx="342613" cy="2385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3" name="Прямоугольник 82"/>
          <p:cNvSpPr/>
          <p:nvPr/>
        </p:nvSpPr>
        <p:spPr>
          <a:xfrm>
            <a:off x="787013" y="418549"/>
            <a:ext cx="8160197" cy="307777"/>
          </a:xfrm>
          <a:prstGeom prst="rect">
            <a:avLst/>
          </a:prstGeom>
          <a:noFill/>
          <a:ln w="34925" cap="rnd">
            <a:noFill/>
            <a:bevel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газификации Республики Дагестан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6243933" y="1157224"/>
            <a:ext cx="2743850" cy="2616101"/>
          </a:xfrm>
          <a:prstGeom prst="rect">
            <a:avLst/>
          </a:prstGeom>
          <a:noFill/>
          <a:ln w="34925" cap="rnd">
            <a:noFill/>
            <a:bevel/>
          </a:ln>
        </p:spPr>
        <p:txBody>
          <a:bodyPr wrap="square" lIns="0" tIns="0" rIns="0" bIns="0">
            <a:spAutoFit/>
          </a:bodyPr>
          <a:lstStyle/>
          <a:p>
            <a:pPr algn="just"/>
            <a:r>
              <a:rPr lang="ru-RU" sz="1000" b="1" dirty="0"/>
              <a:t>ГО – </a:t>
            </a:r>
            <a:r>
              <a:rPr lang="ru-RU" sz="1000" b="1" dirty="0" smtClean="0"/>
              <a:t>газопровод-отвод</a:t>
            </a:r>
            <a:endParaRPr lang="en-US" sz="1000" b="1" dirty="0" smtClean="0"/>
          </a:p>
          <a:p>
            <a:pPr algn="just"/>
            <a:endParaRPr lang="en-US" sz="1000" b="1" dirty="0" smtClean="0"/>
          </a:p>
          <a:p>
            <a:pPr algn="just"/>
            <a:r>
              <a:rPr lang="ru-RU" sz="1000" b="1" dirty="0"/>
              <a:t>ГРС – газораспределительная </a:t>
            </a:r>
            <a:r>
              <a:rPr lang="ru-RU" sz="1000" b="1" dirty="0" smtClean="0"/>
              <a:t>станция</a:t>
            </a:r>
            <a:endParaRPr lang="en-US" sz="1000" b="1" dirty="0" smtClean="0"/>
          </a:p>
          <a:p>
            <a:pPr algn="just"/>
            <a:endParaRPr lang="en-US" sz="1000" b="1" dirty="0" smtClean="0"/>
          </a:p>
          <a:p>
            <a:pPr algn="just"/>
            <a:r>
              <a:rPr lang="ru-RU" sz="1000" b="1" dirty="0"/>
              <a:t>ГРП – газорегуляторный </a:t>
            </a:r>
            <a:r>
              <a:rPr lang="ru-RU" sz="1000" b="1" dirty="0" smtClean="0"/>
              <a:t>пункт</a:t>
            </a:r>
            <a:endParaRPr lang="en-US" sz="1000" b="1" dirty="0" smtClean="0"/>
          </a:p>
          <a:p>
            <a:pPr algn="just"/>
            <a:endParaRPr lang="en-US" sz="1000" b="1" dirty="0" smtClean="0"/>
          </a:p>
          <a:p>
            <a:pPr algn="just"/>
            <a:r>
              <a:rPr lang="ru-RU" sz="1000" b="1" dirty="0"/>
              <a:t>ШРП – шкафной газорегуляторный </a:t>
            </a:r>
            <a:r>
              <a:rPr lang="ru-RU" sz="1000" b="1" dirty="0" smtClean="0"/>
              <a:t>пункт</a:t>
            </a:r>
            <a:endParaRPr lang="en-US" sz="1000" b="1" dirty="0" smtClean="0"/>
          </a:p>
          <a:p>
            <a:pPr algn="just"/>
            <a:r>
              <a:rPr lang="en-US" sz="1000" b="1" dirty="0" smtClean="0"/>
              <a:t>           </a:t>
            </a:r>
          </a:p>
          <a:p>
            <a:pPr algn="just"/>
            <a:r>
              <a:rPr lang="en-US" sz="1000" b="1" dirty="0"/>
              <a:t> </a:t>
            </a:r>
            <a:r>
              <a:rPr lang="en-US" sz="1000" b="1" dirty="0" smtClean="0"/>
              <a:t>        - </a:t>
            </a:r>
            <a:r>
              <a:rPr lang="ru-RU" sz="1000" b="1" dirty="0" smtClean="0"/>
              <a:t>Республика Дагестан</a:t>
            </a:r>
            <a:endParaRPr lang="en-US" sz="1000" b="1" dirty="0" smtClean="0"/>
          </a:p>
          <a:p>
            <a:pPr algn="just"/>
            <a:endParaRPr lang="en-US" sz="1000" b="1" dirty="0" smtClean="0"/>
          </a:p>
          <a:p>
            <a:pPr algn="just"/>
            <a:r>
              <a:rPr lang="en-US" sz="1000" b="1" dirty="0" smtClean="0"/>
              <a:t>         - </a:t>
            </a:r>
            <a:r>
              <a:rPr lang="ru-RU" sz="1000" b="1" dirty="0" smtClean="0"/>
              <a:t>ООО </a:t>
            </a:r>
            <a:r>
              <a:rPr lang="ru-RU" sz="1000" b="1" dirty="0"/>
              <a:t>«Газпром </a:t>
            </a:r>
            <a:r>
              <a:rPr lang="ru-RU" sz="1000" b="1" dirty="0" err="1"/>
              <a:t>трансгаз</a:t>
            </a:r>
            <a:r>
              <a:rPr lang="ru-RU" sz="1000" b="1" dirty="0"/>
              <a:t> Махачкала</a:t>
            </a:r>
            <a:r>
              <a:rPr lang="ru-RU" sz="1000" b="1" dirty="0" smtClean="0"/>
              <a:t>»</a:t>
            </a:r>
            <a:endParaRPr lang="en-US" sz="1000" b="1" dirty="0" smtClean="0"/>
          </a:p>
          <a:p>
            <a:pPr algn="just"/>
            <a:endParaRPr lang="en-US" sz="1000" b="1" dirty="0" smtClean="0"/>
          </a:p>
          <a:p>
            <a:pPr algn="just">
              <a:tabLst>
                <a:tab pos="358775" algn="l"/>
              </a:tabLst>
            </a:pPr>
            <a:r>
              <a:rPr lang="en-US" sz="1000" b="1" dirty="0"/>
              <a:t> </a:t>
            </a:r>
            <a:r>
              <a:rPr lang="en-US" sz="1000" b="1" dirty="0" smtClean="0"/>
              <a:t>        - </a:t>
            </a:r>
            <a:r>
              <a:rPr lang="ru-RU" sz="1000" b="1" dirty="0" smtClean="0"/>
              <a:t>ООО </a:t>
            </a:r>
            <a:r>
              <a:rPr lang="ru-RU" sz="1000" b="1" dirty="0"/>
              <a:t>«Газпром газораспределение </a:t>
            </a:r>
            <a:r>
              <a:rPr lang="en-US" sz="1000" b="1" dirty="0"/>
              <a:t> </a:t>
            </a:r>
            <a:r>
              <a:rPr lang="en-US" sz="1000" b="1" dirty="0" smtClean="0"/>
              <a:t>      	</a:t>
            </a:r>
            <a:r>
              <a:rPr lang="ru-RU" sz="1000" b="1" dirty="0" smtClean="0"/>
              <a:t>Дагестан</a:t>
            </a:r>
            <a:r>
              <a:rPr lang="ru-RU" sz="1000" b="1" dirty="0"/>
              <a:t>» и АО «Газпром </a:t>
            </a:r>
            <a:r>
              <a:rPr lang="en-US" sz="1000" b="1" dirty="0" smtClean="0"/>
              <a:t>	</a:t>
            </a:r>
            <a:r>
              <a:rPr lang="ru-RU" sz="1000" b="1" dirty="0" smtClean="0"/>
              <a:t>газораспределение </a:t>
            </a:r>
            <a:r>
              <a:rPr lang="ru-RU" sz="1000" b="1" dirty="0"/>
              <a:t>Махачкала</a:t>
            </a:r>
            <a:r>
              <a:rPr lang="ru-RU" sz="1000" b="1" dirty="0" smtClean="0"/>
              <a:t>»</a:t>
            </a:r>
            <a:endParaRPr lang="en-US" sz="1000" b="1" dirty="0" smtClean="0"/>
          </a:p>
          <a:p>
            <a:pPr algn="just"/>
            <a:endParaRPr lang="en-US" sz="1000" b="1" dirty="0" smtClean="0"/>
          </a:p>
          <a:p>
            <a:pPr algn="just"/>
            <a:r>
              <a:rPr lang="en-US" sz="1000" b="1" dirty="0" smtClean="0"/>
              <a:t>          - </a:t>
            </a:r>
            <a:r>
              <a:rPr lang="ru-RU" sz="1000" b="1" dirty="0" smtClean="0"/>
              <a:t>Потребитель</a:t>
            </a:r>
            <a:endParaRPr lang="ru-RU" sz="1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Овал 85"/>
          <p:cNvSpPr/>
          <p:nvPr/>
        </p:nvSpPr>
        <p:spPr>
          <a:xfrm>
            <a:off x="6303698" y="2371900"/>
            <a:ext cx="140511" cy="15286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7" name="Прямоугольник 86"/>
          <p:cNvSpPr/>
          <p:nvPr/>
        </p:nvSpPr>
        <p:spPr>
          <a:xfrm>
            <a:off x="6296248" y="2709438"/>
            <a:ext cx="161925" cy="12382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8" name="Прямоугольник 87"/>
          <p:cNvSpPr/>
          <p:nvPr/>
        </p:nvSpPr>
        <p:spPr>
          <a:xfrm>
            <a:off x="6296248" y="3009900"/>
            <a:ext cx="161925" cy="123825"/>
          </a:xfrm>
          <a:prstGeom prst="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9" name="Прямоугольник 88"/>
          <p:cNvSpPr/>
          <p:nvPr/>
        </p:nvSpPr>
        <p:spPr>
          <a:xfrm>
            <a:off x="6303698" y="3596566"/>
            <a:ext cx="152400" cy="142875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90" name="Равнобедренный треугольник 89"/>
          <p:cNvSpPr/>
          <p:nvPr/>
        </p:nvSpPr>
        <p:spPr>
          <a:xfrm>
            <a:off x="6270336" y="3499215"/>
            <a:ext cx="223699" cy="147602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 rot="8446389">
            <a:off x="1746322" y="896469"/>
            <a:ext cx="553101" cy="3438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Магистральный газопровод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 rot="10800000">
            <a:off x="2858891" y="1109029"/>
            <a:ext cx="504056" cy="532859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Магистральный газопровод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5660741" y="3688983"/>
            <a:ext cx="441284" cy="27203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200" b="1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8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ШР</a:t>
            </a:r>
            <a:r>
              <a:rPr lang="ru-RU" sz="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endParaRPr lang="ru-RU" sz="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417486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29040893"/>
              </p:ext>
            </p:extLst>
          </p:nvPr>
        </p:nvGraphicFramePr>
        <p:xfrm>
          <a:off x="-684584" y="1094786"/>
          <a:ext cx="10382250" cy="6984776"/>
        </p:xfrm>
        <a:graphic>
          <a:graphicData uri="http://schemas.openxmlformats.org/presentationml/2006/ole">
            <p:oleObj spid="_x0000_s305181" name="Документ" r:id="rId3" imgW="9997212" imgH="6774455" progId="Word.Document.12">
              <p:embed/>
            </p:oleObj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777776" y="479296"/>
            <a:ext cx="8160197" cy="307777"/>
          </a:xfrm>
          <a:prstGeom prst="rect">
            <a:avLst/>
          </a:prstGeom>
          <a:noFill/>
          <a:ln w="34925" cap="rnd">
            <a:noFill/>
            <a:bevel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реализации газа потребителям Республики Дагестан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324544" y="1458367"/>
            <a:ext cx="2664296" cy="1077218"/>
          </a:xfrm>
          <a:prstGeom prst="rect">
            <a:avLst/>
          </a:prstGeom>
          <a:noFill/>
          <a:ln w="34925" cap="rnd">
            <a:noFill/>
            <a:bevel/>
          </a:ln>
        </p:spPr>
        <p:txBody>
          <a:bodyPr wrap="square" lIns="0" tIns="0" rIns="0" bIns="0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 все объекты газовой инфраструктуры находятся в собственности ПАО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«Газпром», за исключением 4 ГРС с газопроводами отводами.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324544" y="4869160"/>
            <a:ext cx="2736304" cy="1508105"/>
          </a:xfrm>
          <a:prstGeom prst="rect">
            <a:avLst/>
          </a:prstGeom>
          <a:noFill/>
          <a:ln w="34925" cap="rnd">
            <a:noFill/>
            <a:bevel/>
          </a:ln>
        </p:spPr>
        <p:txBody>
          <a:bodyPr wrap="square" lIns="0" tIns="0" rIns="0" bIns="0">
            <a:sp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1 января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г.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«Газпром газораспределение Дагестан» имеет задолженность перед бюджетом Республики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Дагестан -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797,3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Задолженность потребителей -</a:t>
            </a:r>
          </a:p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38,7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руб.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 стрелкой 6"/>
          <p:cNvCxnSpPr>
            <a:stCxn id="33" idx="0"/>
          </p:cNvCxnSpPr>
          <p:nvPr/>
        </p:nvCxnSpPr>
        <p:spPr>
          <a:xfrm>
            <a:off x="4210557" y="4426882"/>
            <a:ext cx="14192" cy="4927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2804519" y="4897218"/>
            <a:ext cx="2952328" cy="129614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Конечный потребитель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Стрелка вниз 23"/>
          <p:cNvSpPr/>
          <p:nvPr/>
        </p:nvSpPr>
        <p:spPr>
          <a:xfrm>
            <a:off x="4169434" y="2017615"/>
            <a:ext cx="14617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4155781" y="2968187"/>
            <a:ext cx="173480" cy="5081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>
            <a:off x="4123817" y="4426882"/>
            <a:ext cx="173480" cy="4703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2956512" y="4537535"/>
            <a:ext cx="13241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оставка </a:t>
            </a:r>
            <a:r>
              <a:rPr lang="ru-RU" sz="140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газа</a:t>
            </a:r>
            <a:endParaRPr lang="ru-RU" sz="14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113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43080340"/>
              </p:ext>
            </p:extLst>
          </p:nvPr>
        </p:nvGraphicFramePr>
        <p:xfrm>
          <a:off x="539552" y="548680"/>
          <a:ext cx="8136904" cy="5775921"/>
        </p:xfrm>
        <a:graphic>
          <a:graphicData uri="http://schemas.openxmlformats.org/drawingml/2006/table">
            <a:tbl>
              <a:tblPr/>
              <a:tblGrid>
                <a:gridCol w="19913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853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64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068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1499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0467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8580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8107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7892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2143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143456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Таблица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дебиторской задолженности за газ в сравнении с 2016 годом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 январь-декабрь</a:t>
                      </a:r>
                    </a:p>
                  </a:txBody>
                  <a:tcPr marL="5570" marR="5570" marT="557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911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руппы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потребителей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январь-декабрь  2016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70" marR="5570" marT="557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январь-декабрь 2017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г.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70" marR="5570" marT="557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596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Задолжен-</a:t>
                      </a:r>
                      <a:r>
                        <a:rPr lang="ru-R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ность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01.01.2016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г.</a:t>
                      </a:r>
                    </a:p>
                  </a:txBody>
                  <a:tcPr marL="5570" marR="5570" marT="557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Объем продаж</a:t>
                      </a:r>
                    </a:p>
                  </a:txBody>
                  <a:tcPr marL="5570" marR="5570" marT="557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Оплата</a:t>
                      </a:r>
                    </a:p>
                  </a:txBody>
                  <a:tcPr marL="5570" marR="5570" marT="557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Задолжен-</a:t>
                      </a:r>
                      <a:r>
                        <a:rPr lang="ru-R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ность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01.01.2017 г.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70" marR="5570" marT="557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Объем продаж</a:t>
                      </a:r>
                    </a:p>
                  </a:txBody>
                  <a:tcPr marL="5570" marR="5570" marT="557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Оплата</a:t>
                      </a:r>
                    </a:p>
                  </a:txBody>
                  <a:tcPr marL="5570" marR="5570" marT="557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Задолжен-</a:t>
                      </a:r>
                      <a:r>
                        <a:rPr lang="ru-R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ность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01.01.2018 г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5570" marR="5570" marT="557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Оплата</a:t>
                      </a:r>
                    </a:p>
                  </a:txBody>
                  <a:tcPr marL="5570" marR="5570" marT="557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51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24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 по Республике Дагестан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29 021,10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10155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5936,71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57,9%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32 770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11 993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6 430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38 685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51,3%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84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Промышленные потребители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1816,1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1993,68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1017,95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2 796,6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1 676,4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1 235,4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3 233,6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69,9%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5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Население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25 168,80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6898,93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4 239,6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60,2%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27347,69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9 063,1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4 497,1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32 265,53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47,3%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5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Бюджетные потребители (всего)       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</a:t>
                      </a:r>
                      <a:r>
                        <a:rPr lang="ru-RU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т.ч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.: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97,1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368,05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358,17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96%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118,7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404,5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369,7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155,0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86,6%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11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Федеральный бюджет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136,39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113,99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63,0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142,2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107,9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99,0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72,2%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84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Местный бюджет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191,7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186,85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48,0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205,2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207,8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45,1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95,2%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6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Республиканский бюджет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57,93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57,32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102,2%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7,7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57,1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54,1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11,0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90,6%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397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Предприятия ЖКХ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1951,2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876,36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321,03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38,1%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2 506,4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849,4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327,6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3 030,6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38,3%</a:t>
                      </a:r>
                    </a:p>
                  </a:txBody>
                  <a:tcPr marL="5570" marR="5570" marT="55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6174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13487</TotalTime>
  <Words>417</Words>
  <Application>Microsoft Office PowerPoint</Application>
  <PresentationFormat>Экран (4:3)</PresentationFormat>
  <Paragraphs>173</Paragraphs>
  <Slides>4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Поток</vt:lpstr>
      <vt:lpstr>Документ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«Комплексной программы мер по снижению сверхнормативных  потерь электроэнергии в распределительных сетях на территории республики Дагестан, республики Ингушетия и Чеченской республики»</dc:title>
  <dc:creator>Ступаев Дмитрий Вячеславович</dc:creator>
  <cp:lastModifiedBy>ministr1</cp:lastModifiedBy>
  <cp:revision>808</cp:revision>
  <cp:lastPrinted>2018-04-03T17:09:19Z</cp:lastPrinted>
  <dcterms:created xsi:type="dcterms:W3CDTF">2012-03-06T04:47:31Z</dcterms:created>
  <dcterms:modified xsi:type="dcterms:W3CDTF">2018-04-03T18:27:04Z</dcterms:modified>
</cp:coreProperties>
</file>