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840" r:id="rId1"/>
  </p:sldMasterIdLst>
  <p:notesMasterIdLst>
    <p:notesMasterId r:id="rId7"/>
  </p:notesMasterIdLst>
  <p:sldIdLst>
    <p:sldId id="318" r:id="rId2"/>
    <p:sldId id="397" r:id="rId3"/>
    <p:sldId id="401" r:id="rId4"/>
    <p:sldId id="398" r:id="rId5"/>
    <p:sldId id="402" r:id="rId6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3823CD7B-5199-4A20-83EE-F289CA25E0AD}">
          <p14:sldIdLst/>
        </p14:section>
        <p14:section name="Раздел без заголовка" id="{7D213092-D3E2-46A5-A056-8A67BF693D2A}">
          <p14:sldIdLst>
            <p14:sldId id="318"/>
            <p14:sldId id="397"/>
            <p14:sldId id="401"/>
            <p14:sldId id="398"/>
            <p14:sldId id="402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66"/>
    <a:srgbClr val="990033"/>
    <a:srgbClr val="FFFFFF"/>
    <a:srgbClr val="D60093"/>
    <a:srgbClr val="000F1E"/>
    <a:srgbClr val="000000"/>
    <a:srgbClr val="FFCC66"/>
    <a:srgbClr val="663300"/>
    <a:srgbClr val="996633"/>
    <a:srgbClr val="00336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64" autoAdjust="0"/>
    <p:restoredTop sz="94493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9"/>
          </a:xfrm>
          <a:prstGeom prst="rect">
            <a:avLst/>
          </a:prstGeom>
        </p:spPr>
        <p:txBody>
          <a:bodyPr vert="horz" lIns="90768" tIns="45384" rIns="90768" bIns="453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626" y="0"/>
            <a:ext cx="2919565" cy="493869"/>
          </a:xfrm>
          <a:prstGeom prst="rect">
            <a:avLst/>
          </a:prstGeom>
        </p:spPr>
        <p:txBody>
          <a:bodyPr vert="horz" lIns="90768" tIns="45384" rIns="90768" bIns="45384" rtlCol="0"/>
          <a:lstStyle>
            <a:lvl1pPr algn="r">
              <a:defRPr sz="1200"/>
            </a:lvl1pPr>
          </a:lstStyle>
          <a:p>
            <a:fld id="{DE7D0E5A-3D26-4E11-A134-BA35D48A994C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8" tIns="45384" rIns="90768" bIns="453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262" y="4686222"/>
            <a:ext cx="5389240" cy="4440078"/>
          </a:xfrm>
          <a:prstGeom prst="rect">
            <a:avLst/>
          </a:prstGeom>
        </p:spPr>
        <p:txBody>
          <a:bodyPr vert="horz" lIns="90768" tIns="45384" rIns="90768" bIns="4538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0869"/>
            <a:ext cx="2919565" cy="493867"/>
          </a:xfrm>
          <a:prstGeom prst="rect">
            <a:avLst/>
          </a:prstGeom>
        </p:spPr>
        <p:txBody>
          <a:bodyPr vert="horz" lIns="90768" tIns="45384" rIns="90768" bIns="453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626" y="9370869"/>
            <a:ext cx="2919565" cy="493867"/>
          </a:xfrm>
          <a:prstGeom prst="rect">
            <a:avLst/>
          </a:prstGeom>
        </p:spPr>
        <p:txBody>
          <a:bodyPr vert="horz" lIns="90768" tIns="45384" rIns="90768" bIns="45384" rtlCol="0" anchor="b"/>
          <a:lstStyle>
            <a:lvl1pPr algn="r">
              <a:defRPr sz="1200"/>
            </a:lvl1pPr>
          </a:lstStyle>
          <a:p>
            <a:fld id="{AC27F53E-F239-41BE-9AEF-084FA6990F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9996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27F53E-F239-41BE-9AEF-084FA6990F98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5066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13953-F0EE-4408-BF12-953254CF5D17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2612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13953-F0EE-4408-BF12-953254CF5D17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8612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13953-F0EE-4408-BF12-953254CF5D17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05442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13953-F0EE-4408-BF12-953254CF5D17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3375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03.04.2018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4488264"/>
              </p:ext>
            </p:extLst>
          </p:nvPr>
        </p:nvGraphicFramePr>
        <p:xfrm>
          <a:off x="357160" y="1285860"/>
          <a:ext cx="8429680" cy="4851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859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00026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4032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Показатель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1991 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2005 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2013 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2014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40327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Добыча нефти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576 </a:t>
                      </a:r>
                      <a:r>
                        <a:rPr lang="ru-RU" sz="1200" b="0" dirty="0" err="1" smtClean="0"/>
                        <a:t>тыс.т</a:t>
                      </a:r>
                      <a:r>
                        <a:rPr lang="ru-RU" sz="1200" b="0" dirty="0" smtClean="0"/>
                        <a:t>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336,1 </a:t>
                      </a:r>
                      <a:r>
                        <a:rPr lang="ru-RU" sz="1200" b="0" dirty="0" err="1" smtClean="0"/>
                        <a:t>тыс.т</a:t>
                      </a:r>
                      <a:r>
                        <a:rPr lang="ru-RU" sz="1200" b="0" dirty="0" smtClean="0"/>
                        <a:t>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174,9 </a:t>
                      </a:r>
                      <a:r>
                        <a:rPr lang="ru-RU" sz="1200" b="0" dirty="0" err="1" smtClean="0"/>
                        <a:t>тыс.т</a:t>
                      </a:r>
                      <a:r>
                        <a:rPr lang="ru-RU" sz="1200" b="0" dirty="0" smtClean="0"/>
                        <a:t>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/>
                        <a:t>161,4 тыс.т.</a:t>
                      </a:r>
                    </a:p>
                    <a:p>
                      <a:pPr algn="ctr"/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40327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Добыча газа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868 млн.м</a:t>
                      </a:r>
                      <a:r>
                        <a:rPr lang="ru-RU" sz="1200" b="0" baseline="30000" dirty="0" smtClean="0"/>
                        <a:t>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673 млн.м</a:t>
                      </a:r>
                      <a:r>
                        <a:rPr lang="ru-RU" sz="1200" b="0" baseline="30000" dirty="0" smtClean="0"/>
                        <a:t>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315,6 млн. м</a:t>
                      </a:r>
                      <a:r>
                        <a:rPr lang="ru-RU" sz="1200" b="0" baseline="30000" dirty="0" smtClean="0"/>
                        <a:t>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281,0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30212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Добыча нефти и газа (структура и подчинение)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Производственное объединение «</a:t>
                      </a:r>
                      <a:r>
                        <a:rPr lang="ru-RU" sz="1200" b="0" dirty="0" err="1" smtClean="0"/>
                        <a:t>Дагнефть</a:t>
                      </a:r>
                      <a:r>
                        <a:rPr lang="ru-RU" sz="1200" b="0" dirty="0" smtClean="0"/>
                        <a:t>»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ОАО «НК «Роснефть-</a:t>
                      </a:r>
                      <a:r>
                        <a:rPr lang="ru-RU" sz="1200" b="0" dirty="0" err="1" smtClean="0"/>
                        <a:t>Дагнефть</a:t>
                      </a:r>
                      <a:r>
                        <a:rPr lang="ru-RU" sz="1200" b="0" dirty="0" smtClean="0"/>
                        <a:t>», </a:t>
                      </a:r>
                    </a:p>
                    <a:p>
                      <a:pPr algn="ctr"/>
                      <a:r>
                        <a:rPr lang="ru-RU" sz="1200" b="0" dirty="0" smtClean="0"/>
                        <a:t>ОАО «</a:t>
                      </a:r>
                      <a:r>
                        <a:rPr lang="ru-RU" sz="1200" b="0" dirty="0" err="1" smtClean="0"/>
                        <a:t>Дагнефтегаз</a:t>
                      </a:r>
                      <a:r>
                        <a:rPr lang="ru-RU" sz="1200" b="0" dirty="0" smtClean="0"/>
                        <a:t>» (дочерние </a:t>
                      </a:r>
                      <a:r>
                        <a:rPr lang="ru-RU" sz="1200" b="0" smtClean="0"/>
                        <a:t>предприятия </a:t>
                      </a:r>
                    </a:p>
                    <a:p>
                      <a:pPr algn="ctr"/>
                      <a:r>
                        <a:rPr lang="ru-RU" sz="1200" b="0" smtClean="0"/>
                        <a:t>ОАО </a:t>
                      </a:r>
                      <a:r>
                        <a:rPr lang="ru-RU" sz="1200" b="0" dirty="0" smtClean="0"/>
                        <a:t>«НК Роснефть»)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ОАО «НК «Роснефть-</a:t>
                      </a:r>
                      <a:r>
                        <a:rPr lang="ru-RU" sz="1200" b="0" dirty="0" err="1" smtClean="0"/>
                        <a:t>Дагнефть</a:t>
                      </a:r>
                      <a:r>
                        <a:rPr lang="ru-RU" sz="1200" b="0" dirty="0" smtClean="0"/>
                        <a:t>», </a:t>
                      </a:r>
                    </a:p>
                    <a:p>
                      <a:pPr algn="ctr"/>
                      <a:r>
                        <a:rPr lang="ru-RU" sz="1200" b="0" dirty="0" smtClean="0"/>
                        <a:t>ОАО «</a:t>
                      </a:r>
                      <a:r>
                        <a:rPr lang="ru-RU" sz="1200" b="0" dirty="0" err="1" smtClean="0"/>
                        <a:t>Дагнефтегаз</a:t>
                      </a:r>
                      <a:r>
                        <a:rPr lang="ru-RU" sz="1200" b="0" dirty="0" smtClean="0"/>
                        <a:t>»</a:t>
                      </a:r>
                    </a:p>
                    <a:p>
                      <a:pPr algn="ctr"/>
                      <a:r>
                        <a:rPr lang="ru-RU" sz="1200" b="0" dirty="0" smtClean="0"/>
                        <a:t>(дочерние предприятия </a:t>
                      </a:r>
                    </a:p>
                    <a:p>
                      <a:pPr algn="ctr"/>
                      <a:r>
                        <a:rPr lang="ru-RU" sz="1200" b="0" dirty="0" smtClean="0"/>
                        <a:t>ОАО «НК Роснефть»)</a:t>
                      </a:r>
                    </a:p>
                    <a:p>
                      <a:pPr algn="ctr"/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ОАО «НК «</a:t>
                      </a:r>
                      <a:r>
                        <a:rPr lang="ru-RU" sz="1200" b="0" dirty="0" err="1" smtClean="0"/>
                        <a:t>Роснефть-Дагнефть</a:t>
                      </a:r>
                      <a:r>
                        <a:rPr lang="ru-RU" sz="1200" b="0" dirty="0" smtClean="0"/>
                        <a:t>», </a:t>
                      </a:r>
                    </a:p>
                    <a:p>
                      <a:pPr algn="ctr"/>
                      <a:r>
                        <a:rPr lang="ru-RU" sz="1200" b="0" dirty="0" smtClean="0"/>
                        <a:t>ОАО «</a:t>
                      </a:r>
                      <a:r>
                        <a:rPr lang="ru-RU" sz="1200" b="0" dirty="0" err="1" smtClean="0"/>
                        <a:t>Дагнефтегаз</a:t>
                      </a:r>
                      <a:r>
                        <a:rPr lang="ru-RU" sz="1200" b="0" dirty="0" smtClean="0"/>
                        <a:t>»</a:t>
                      </a:r>
                    </a:p>
                    <a:p>
                      <a:pPr algn="ctr"/>
                      <a:r>
                        <a:rPr lang="ru-RU" sz="1200" b="0" dirty="0" smtClean="0"/>
                        <a:t>(дочерние предприятия </a:t>
                      </a:r>
                    </a:p>
                    <a:p>
                      <a:pPr algn="ctr"/>
                      <a:r>
                        <a:rPr lang="ru-RU" sz="1200" b="0" dirty="0" smtClean="0"/>
                        <a:t>ОАО «НК Роснефть»)</a:t>
                      </a:r>
                    </a:p>
                    <a:p>
                      <a:pPr algn="ctr"/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643306" y="142852"/>
            <a:ext cx="221457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Нефтегаз</a:t>
            </a:r>
            <a:r>
              <a:rPr lang="ru-RU" dirty="0" smtClean="0"/>
              <a:t>.</a:t>
            </a:r>
          </a:p>
          <a:p>
            <a:pPr algn="ctr"/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544" r="3471" b="9837"/>
          <a:stretch/>
        </p:blipFill>
        <p:spPr>
          <a:xfrm>
            <a:off x="0" y="2285992"/>
            <a:ext cx="9144000" cy="4572008"/>
          </a:xfrm>
          <a:prstGeom prst="rect">
            <a:avLst/>
          </a:prstGeom>
        </p:spPr>
      </p:pic>
      <p:pic>
        <p:nvPicPr>
          <p:cNvPr id="9" name="Рисунок 8" descr="945r1h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300034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392877" y="2285992"/>
            <a:ext cx="8358246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>
                    <a:lumMod val="75000"/>
                  </a:schemeClr>
                </a:solidFill>
              </a:rPr>
              <a:t>СХЕМА</a:t>
            </a:r>
          </a:p>
          <a:p>
            <a:pPr algn="ctr"/>
            <a:r>
              <a:rPr lang="ru-RU" sz="3200" b="1" dirty="0" smtClean="0">
                <a:solidFill>
                  <a:srgbClr val="990033"/>
                </a:solidFill>
              </a:rPr>
              <a:t>поступления электроэнергии потребителям Республики Дагестан</a:t>
            </a:r>
            <a:endParaRPr lang="ru-RU" sz="3200" b="1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135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войная стрелка влево/вверх 2"/>
          <p:cNvSpPr/>
          <p:nvPr/>
        </p:nvSpPr>
        <p:spPr>
          <a:xfrm>
            <a:off x="4716000" y="3825235"/>
            <a:ext cx="900000" cy="396000"/>
          </a:xfrm>
          <a:prstGeom prst="leftUpArrow">
            <a:avLst/>
          </a:prstGeom>
          <a:solidFill>
            <a:schemeClr val="accent2">
              <a:lumMod val="60000"/>
              <a:lumOff val="40000"/>
            </a:schemeClr>
          </a:solidFill>
          <a:ln w="0"/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трелка влево 57"/>
          <p:cNvSpPr/>
          <p:nvPr/>
        </p:nvSpPr>
        <p:spPr>
          <a:xfrm>
            <a:off x="4905691" y="2726401"/>
            <a:ext cx="407226" cy="288000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трелка влево 56"/>
          <p:cNvSpPr/>
          <p:nvPr/>
        </p:nvSpPr>
        <p:spPr>
          <a:xfrm>
            <a:off x="4900676" y="4784744"/>
            <a:ext cx="805251" cy="288000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лево 7"/>
          <p:cNvSpPr/>
          <p:nvPr/>
        </p:nvSpPr>
        <p:spPr>
          <a:xfrm>
            <a:off x="4919608" y="3530595"/>
            <a:ext cx="393308" cy="288000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172" name="Rectangle 3" hidden="1"/>
          <p:cNvGraphicFramePr>
            <a:graphicFrameLocks/>
          </p:cNvGraphicFramePr>
          <p:nvPr/>
        </p:nvGraphicFramePr>
        <p:xfrm>
          <a:off x="0" y="0"/>
          <a:ext cx="146050" cy="158750"/>
        </p:xfrm>
        <a:graphic>
          <a:graphicData uri="http://schemas.openxmlformats.org/presentationml/2006/ole">
            <p:oleObj spid="_x0000_s300115" r:id="rId4" imgW="0" imgH="0" progId="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145325" y="1988840"/>
            <a:ext cx="1360545" cy="1077218"/>
          </a:xfrm>
          <a:prstGeom prst="rect">
            <a:avLst/>
          </a:prstGeom>
          <a:solidFill>
            <a:schemeClr val="accent1"/>
          </a:solidFill>
          <a:ln w="34925" cap="rnd">
            <a:gradFill>
              <a:gsLst>
                <a:gs pos="0">
                  <a:schemeClr val="accent1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bevel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Иные 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генерирующие организации электроэнергии на </a:t>
            </a:r>
            <a:r>
              <a:rPr lang="ru-RU" sz="1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ОРЭМе</a:t>
            </a:r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80000" y="3096000"/>
            <a:ext cx="111558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200" dirty="0" smtClean="0">
                <a:solidFill>
                  <a:srgbClr val="C00000"/>
                </a:solidFill>
              </a:rPr>
              <a:t>Продажа и сбыт </a:t>
            </a:r>
            <a:endParaRPr lang="ru-RU" sz="1200" dirty="0">
              <a:solidFill>
                <a:srgbClr val="C00000"/>
              </a:solidFill>
            </a:endParaRPr>
          </a:p>
          <a:p>
            <a:r>
              <a:rPr lang="ru-RU" sz="1200" dirty="0">
                <a:solidFill>
                  <a:srgbClr val="C00000"/>
                </a:solidFill>
              </a:rPr>
              <a:t>на </a:t>
            </a:r>
            <a:r>
              <a:rPr lang="ru-RU" sz="1200" dirty="0" err="1">
                <a:solidFill>
                  <a:srgbClr val="C00000"/>
                </a:solidFill>
              </a:rPr>
              <a:t>ОРЭМе</a:t>
            </a:r>
            <a:endParaRPr lang="ru-RU" sz="1200" dirty="0">
              <a:solidFill>
                <a:srgbClr val="C0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081581" y="5152808"/>
            <a:ext cx="3839360" cy="646331"/>
          </a:xfrm>
          <a:prstGeom prst="rect">
            <a:avLst/>
          </a:prstGeom>
          <a:solidFill>
            <a:srgbClr val="FFC000"/>
          </a:solidFill>
          <a:ln w="34925" cap="rnd">
            <a:gradFill>
              <a:gsLst>
                <a:gs pos="0">
                  <a:schemeClr val="accent1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bevel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Иные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транспортирующие организации:</a:t>
            </a:r>
          </a:p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«</a:t>
            </a:r>
            <a:r>
              <a:rPr lang="ru-RU" sz="1400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Нурэнергосервис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ООО «</a:t>
            </a:r>
            <a:r>
              <a:rPr lang="ru-RU" sz="1400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ДагЭнержи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т.д.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трелка вниз 17"/>
          <p:cNvSpPr/>
          <p:nvPr/>
        </p:nvSpPr>
        <p:spPr>
          <a:xfrm rot="19675087">
            <a:off x="2656077" y="2322000"/>
            <a:ext cx="432000" cy="1765385"/>
          </a:xfrm>
          <a:prstGeom prst="downArrow">
            <a:avLst>
              <a:gd name="adj1" fmla="val 52668"/>
              <a:gd name="adj2" fmla="val 50000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180000" y="3528000"/>
            <a:ext cx="612000" cy="3165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80000" y="3996000"/>
            <a:ext cx="755576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200" dirty="0">
                <a:solidFill>
                  <a:srgbClr val="C00000"/>
                </a:solidFill>
              </a:rPr>
              <a:t>П</a:t>
            </a:r>
            <a:r>
              <a:rPr lang="ru-RU" sz="1200" dirty="0" smtClean="0">
                <a:solidFill>
                  <a:srgbClr val="C00000"/>
                </a:solidFill>
              </a:rPr>
              <a:t>окупка </a:t>
            </a:r>
          </a:p>
          <a:p>
            <a:r>
              <a:rPr lang="ru-RU" sz="1200" dirty="0" smtClean="0">
                <a:solidFill>
                  <a:srgbClr val="C00000"/>
                </a:solidFill>
              </a:rPr>
              <a:t>на </a:t>
            </a:r>
            <a:r>
              <a:rPr lang="ru-RU" sz="1200" dirty="0" err="1" smtClean="0">
                <a:solidFill>
                  <a:srgbClr val="C00000"/>
                </a:solidFill>
              </a:rPr>
              <a:t>ОРЭМе</a:t>
            </a:r>
            <a:endParaRPr lang="ru-RU" sz="1200" dirty="0">
              <a:solidFill>
                <a:srgbClr val="C0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312917" y="3137723"/>
            <a:ext cx="3507556" cy="677108"/>
          </a:xfrm>
          <a:prstGeom prst="rect">
            <a:avLst/>
          </a:prstGeom>
          <a:solidFill>
            <a:srgbClr val="FFC000"/>
          </a:solidFill>
          <a:ln w="34925" cap="rnd">
            <a:gradFill>
              <a:gsLst>
                <a:gs pos="0">
                  <a:schemeClr val="accent1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bevel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6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ПАО </a:t>
            </a:r>
            <a:r>
              <a:rPr lang="ru-RU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«МРСК </a:t>
            </a:r>
            <a:r>
              <a:rPr lang="ru-RU" sz="16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Северного Кавказа»</a:t>
            </a:r>
          </a:p>
          <a:p>
            <a:pPr marL="285750" indent="-285750" algn="ctr">
              <a:buFontTx/>
              <a:buChar char="-"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управляющая компания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поставке и передаче электроэнергии 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076545" y="982800"/>
            <a:ext cx="3844395" cy="1015663"/>
          </a:xfrm>
          <a:prstGeom prst="rect">
            <a:avLst/>
          </a:prstGeom>
          <a:solidFill>
            <a:srgbClr val="FFC000"/>
          </a:solidFill>
          <a:ln w="34925" cap="rnd">
            <a:gradFill>
              <a:gsLst>
                <a:gs pos="0">
                  <a:schemeClr val="accent1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bevel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ПАО «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Россети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- 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компания, основная </a:t>
            </a:r>
            <a:r>
              <a:rPr lang="ru-RU" sz="16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энергоснабжающая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организация, контролирующая поставку (сбыт) и передачу электроэнергии 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Стрелка вверх 27"/>
          <p:cNvSpPr/>
          <p:nvPr/>
        </p:nvSpPr>
        <p:spPr>
          <a:xfrm rot="16200000">
            <a:off x="2770672" y="1202883"/>
            <a:ext cx="278828" cy="431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верх 30"/>
          <p:cNvSpPr/>
          <p:nvPr/>
        </p:nvSpPr>
        <p:spPr>
          <a:xfrm rot="16200000">
            <a:off x="2795262" y="2239539"/>
            <a:ext cx="278828" cy="43106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 rot="16200000">
            <a:off x="324000" y="4284000"/>
            <a:ext cx="350963" cy="612000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Двойная стрелка вверх/вниз 32"/>
          <p:cNvSpPr/>
          <p:nvPr/>
        </p:nvSpPr>
        <p:spPr>
          <a:xfrm>
            <a:off x="6442781" y="2016000"/>
            <a:ext cx="161349" cy="270000"/>
          </a:xfrm>
          <a:prstGeom prst="upDownArrow">
            <a:avLst/>
          </a:prstGeom>
          <a:solidFill>
            <a:schemeClr val="accent2">
              <a:lumMod val="60000"/>
              <a:lumOff val="40000"/>
            </a:schemeClr>
          </a:solidFill>
          <a:ln w="0"/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Двойная стрелка вверх/вниз 35"/>
          <p:cNvSpPr/>
          <p:nvPr/>
        </p:nvSpPr>
        <p:spPr>
          <a:xfrm flipH="1">
            <a:off x="8373353" y="2008164"/>
            <a:ext cx="180000" cy="1116000"/>
          </a:xfrm>
          <a:prstGeom prst="upDownArrow">
            <a:avLst/>
          </a:prstGeom>
          <a:solidFill>
            <a:schemeClr val="accent2">
              <a:lumMod val="60000"/>
              <a:lumOff val="40000"/>
            </a:schemeClr>
          </a:solidFill>
          <a:ln w="0"/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" name="Двойная стрелка влево/вправо 33"/>
          <p:cNvSpPr/>
          <p:nvPr/>
        </p:nvSpPr>
        <p:spPr>
          <a:xfrm>
            <a:off x="180000" y="6203268"/>
            <a:ext cx="612000" cy="180000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  <a:ln w="0"/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180000" y="4932000"/>
            <a:ext cx="118264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200" dirty="0" smtClean="0">
                <a:solidFill>
                  <a:srgbClr val="C00000"/>
                </a:solidFill>
              </a:rPr>
              <a:t>Передача</a:t>
            </a:r>
          </a:p>
          <a:p>
            <a:pPr algn="ctr"/>
            <a:r>
              <a:rPr lang="ru-RU" sz="1200" dirty="0" smtClean="0">
                <a:solidFill>
                  <a:srgbClr val="C00000"/>
                </a:solidFill>
              </a:rPr>
              <a:t>электроэнергии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2987824" y="3962466"/>
            <a:ext cx="1709038" cy="11541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4925" cap="rnd">
            <a:gradFill>
              <a:gsLst>
                <a:gs pos="0">
                  <a:schemeClr val="accent1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bevel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500" b="1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500" b="1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арантирующий </a:t>
            </a:r>
            <a:r>
              <a:rPr lang="ru-RU" sz="1500" b="1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 </a:t>
            </a:r>
            <a:r>
              <a:rPr lang="ru-RU" sz="1500" b="1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Республике Дагестан:</a:t>
            </a:r>
          </a:p>
          <a:p>
            <a:pPr algn="ctr"/>
            <a:r>
              <a:rPr lang="ru-RU" sz="1500" b="1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ПАО </a:t>
            </a:r>
            <a:r>
              <a:rPr lang="ru-RU" sz="1500" b="1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«ДЭСК»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-123430" y="389021"/>
            <a:ext cx="3106506" cy="584775"/>
          </a:xfrm>
          <a:prstGeom prst="rect">
            <a:avLst/>
          </a:prstGeom>
          <a:noFill/>
          <a:ln w="34925" cap="rnd">
            <a:noFill/>
            <a:bevel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Продажа – Покупка</a:t>
            </a:r>
            <a:r>
              <a:rPr lang="ru-RU" sz="1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электроэнергии</a:t>
            </a:r>
            <a:endParaRPr lang="ru-RU" sz="19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399100" y="397521"/>
            <a:ext cx="3106506" cy="584775"/>
          </a:xfrm>
          <a:prstGeom prst="rect">
            <a:avLst/>
          </a:prstGeom>
          <a:noFill/>
          <a:ln w="34925" cap="rnd">
            <a:noFill/>
            <a:bevel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Транспортировка</a:t>
            </a:r>
          </a:p>
          <a:p>
            <a:pPr algn="ctr"/>
            <a:r>
              <a:rPr lang="ru-RU" sz="1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электроэнергии</a:t>
            </a:r>
            <a:endParaRPr lang="ru-RU" sz="19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Стрелка вниз 37"/>
          <p:cNvSpPr/>
          <p:nvPr/>
        </p:nvSpPr>
        <p:spPr>
          <a:xfrm rot="16200000">
            <a:off x="4631218" y="2239044"/>
            <a:ext cx="300993" cy="532239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низ 41"/>
          <p:cNvSpPr/>
          <p:nvPr/>
        </p:nvSpPr>
        <p:spPr>
          <a:xfrm>
            <a:off x="3672000" y="5130000"/>
            <a:ext cx="324036" cy="954000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трелка вниз 42"/>
          <p:cNvSpPr/>
          <p:nvPr/>
        </p:nvSpPr>
        <p:spPr>
          <a:xfrm rot="16200000">
            <a:off x="324000" y="5194710"/>
            <a:ext cx="340592" cy="61200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5322694" y="2304000"/>
            <a:ext cx="2912912" cy="738664"/>
          </a:xfrm>
          <a:prstGeom prst="rect">
            <a:avLst/>
          </a:prstGeom>
          <a:solidFill>
            <a:srgbClr val="FFC000"/>
          </a:solidFill>
          <a:ln w="34925" cap="rnd">
            <a:gradFill>
              <a:gsLst>
                <a:gs pos="0">
                  <a:schemeClr val="accent1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bevel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6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ПАО «ФСК ЕЭС»</a:t>
            </a:r>
          </a:p>
          <a:p>
            <a:pPr algn="ctr"/>
            <a:r>
              <a:rPr lang="ru-RU" sz="16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магистральным сетям</a:t>
            </a:r>
          </a:p>
          <a:p>
            <a:pPr algn="ctr"/>
            <a:r>
              <a:rPr lang="ru-RU" sz="16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330 </a:t>
            </a:r>
            <a:r>
              <a:rPr lang="ru-RU" sz="1600" b="1" dirty="0" err="1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кВ</a:t>
            </a:r>
            <a:endPara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80000" y="5819987"/>
            <a:ext cx="1087127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200" dirty="0" smtClean="0">
                <a:solidFill>
                  <a:srgbClr val="C00000"/>
                </a:solidFill>
              </a:rPr>
              <a:t>Корпоративная </a:t>
            </a:r>
          </a:p>
          <a:p>
            <a:r>
              <a:rPr lang="ru-RU" sz="1200" dirty="0" smtClean="0">
                <a:solidFill>
                  <a:srgbClr val="C00000"/>
                </a:solidFill>
              </a:rPr>
              <a:t>связь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5705927" y="4096163"/>
            <a:ext cx="3114545" cy="954107"/>
          </a:xfrm>
          <a:prstGeom prst="rect">
            <a:avLst/>
          </a:prstGeom>
          <a:solidFill>
            <a:srgbClr val="FFC000"/>
          </a:solidFill>
          <a:ln w="34925" cap="rnd">
            <a:gradFill>
              <a:gsLst>
                <a:gs pos="0">
                  <a:schemeClr val="accent1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bevel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600" b="1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АО «Дагестанская сетевая компания»</a:t>
            </a:r>
          </a:p>
          <a:p>
            <a:pPr algn="ctr"/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передача по распределительным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сетям 110/35/10/06/04 </a:t>
            </a:r>
            <a:r>
              <a:rPr lang="ru-RU" sz="1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</a:t>
            </a:r>
            <a:endParaRPr lang="ru-RU" sz="1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1102579" y="3961033"/>
            <a:ext cx="1753525" cy="5539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4925" cap="rnd">
            <a:gradFill>
              <a:gsLst>
                <a:gs pos="0">
                  <a:schemeClr val="accent1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bevel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200" b="1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Иные поставщики</a:t>
            </a:r>
          </a:p>
          <a:p>
            <a:pPr algn="ctr"/>
            <a:r>
              <a:rPr lang="ru-RU" sz="1200" b="1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Республике Дагестан: </a:t>
            </a:r>
          </a:p>
          <a:p>
            <a:pPr algn="ctr"/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Каспэнергосбыт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200" b="1" dirty="0">
              <a:ln w="0"/>
              <a:solidFill>
                <a:schemeClr val="tx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Стрелка вниз 49"/>
          <p:cNvSpPr/>
          <p:nvPr/>
        </p:nvSpPr>
        <p:spPr>
          <a:xfrm>
            <a:off x="1572239" y="2519144"/>
            <a:ext cx="245047" cy="1441889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Двойная стрелка вверх/вниз 50"/>
          <p:cNvSpPr/>
          <p:nvPr/>
        </p:nvSpPr>
        <p:spPr>
          <a:xfrm>
            <a:off x="6877425" y="3843603"/>
            <a:ext cx="142847" cy="243554"/>
          </a:xfrm>
          <a:prstGeom prst="upDownArrow">
            <a:avLst/>
          </a:prstGeom>
          <a:solidFill>
            <a:schemeClr val="accent2">
              <a:lumMod val="60000"/>
              <a:lumOff val="40000"/>
            </a:schemeClr>
          </a:solidFill>
          <a:ln w="0"/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259631" y="6098420"/>
            <a:ext cx="6696745" cy="380480"/>
          </a:xfrm>
          <a:prstGeom prst="rect">
            <a:avLst/>
          </a:prstGeom>
          <a:noFill/>
          <a:ln w="53975" cap="rnd">
            <a:solidFill>
              <a:schemeClr val="accent1">
                <a:shade val="50000"/>
              </a:schemeClr>
            </a:solidFill>
            <a:bevel/>
          </a:ln>
        </p:spPr>
        <p:txBody>
          <a:bodyPr wrap="square" lIns="0" tIns="36000" rIns="0" bIns="3600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Потребители:  физические и юридические лица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4" name="Стрелка вниз 53"/>
          <p:cNvSpPr/>
          <p:nvPr/>
        </p:nvSpPr>
        <p:spPr>
          <a:xfrm>
            <a:off x="1643241" y="4554060"/>
            <a:ext cx="255897" cy="1514025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54940" y="997225"/>
            <a:ext cx="2425963" cy="15219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cmpd="dbl">
            <a:solidFill>
              <a:schemeClr val="accent1">
                <a:lumMod val="50000"/>
              </a:schemeClr>
            </a:solidFill>
            <a:beve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flood" dir="t"/>
          </a:scene3d>
          <a:sp3d prstMaterial="matte">
            <a:bevelT w="114300" prst="artDeco"/>
            <a:bevelB prst="angle"/>
          </a:sp3d>
        </p:spPr>
        <p:txBody>
          <a:bodyPr wrap="square" lIns="144000" tIns="144000" rIns="144000" bIns="14400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Оптовый Рынок Электроэнергии и Мощности (ОРЭМ)</a:t>
            </a:r>
          </a:p>
        </p:txBody>
      </p:sp>
      <p:sp>
        <p:nvSpPr>
          <p:cNvPr id="6" name="Стрелка углом вверх 5"/>
          <p:cNvSpPr/>
          <p:nvPr/>
        </p:nvSpPr>
        <p:spPr>
          <a:xfrm rot="10800000" flipH="1">
            <a:off x="4448575" y="987434"/>
            <a:ext cx="710515" cy="5105502"/>
          </a:xfrm>
          <a:prstGeom prst="bent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8235606" y="115420"/>
            <a:ext cx="720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Рис.</a:t>
            </a:r>
            <a:r>
              <a:rPr lang="ru-RU" sz="2400" dirty="0" smtClean="0"/>
              <a:t>1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138831" y="987434"/>
            <a:ext cx="1353034" cy="861774"/>
          </a:xfrm>
          <a:prstGeom prst="rect">
            <a:avLst/>
          </a:prstGeom>
          <a:solidFill>
            <a:schemeClr val="accent1"/>
          </a:solidFill>
          <a:ln w="34925" cap="rnd">
            <a:gradFill>
              <a:gsLst>
                <a:gs pos="0">
                  <a:schemeClr val="accent1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bevel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ПАО «</a:t>
            </a:r>
            <a:r>
              <a:rPr lang="ru-RU" sz="1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РусГидро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-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Дагестанский филиал»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788000" y="5901676"/>
            <a:ext cx="409108" cy="165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4878000" y="5886000"/>
            <a:ext cx="180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7486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2" name="Rectangle 3" hidden="1"/>
          <p:cNvGraphicFramePr>
            <a:graphicFrameLocks/>
          </p:cNvGraphicFramePr>
          <p:nvPr/>
        </p:nvGraphicFramePr>
        <p:xfrm>
          <a:off x="0" y="0"/>
          <a:ext cx="146050" cy="158750"/>
        </p:xfrm>
        <a:graphic>
          <a:graphicData uri="http://schemas.openxmlformats.org/presentationml/2006/ole">
            <p:oleObj spid="_x0000_s303177" r:id="rId4" imgW="0" imgH="0" progId="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7294" y="248417"/>
            <a:ext cx="8723130" cy="615553"/>
          </a:xfrm>
          <a:prstGeom prst="rect">
            <a:avLst/>
          </a:prstGeom>
          <a:noFill/>
          <a:ln w="34925" cap="rnd">
            <a:noFill/>
            <a:bevel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Схема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</a:rPr>
              <a:t>перетоков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электрической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энергии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от</a:t>
            </a:r>
          </a:p>
          <a:p>
            <a:pPr algn="ctr"/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</a:rPr>
              <a:t>гидрогенерции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к потребителям Республики Дагестан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173177" y="911759"/>
            <a:ext cx="4542838" cy="1385163"/>
            <a:chOff x="-5710" y="-23930"/>
            <a:chExt cx="4094791" cy="960120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-5710" y="-23930"/>
              <a:ext cx="4089081" cy="96012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Скругленный прямоугольник 4"/>
            <p:cNvSpPr/>
            <p:nvPr/>
          </p:nvSpPr>
          <p:spPr>
            <a:xfrm>
              <a:off x="28121" y="17267"/>
              <a:ext cx="4060960" cy="90387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33400">
                <a:spcBef>
                  <a:spcPct val="0"/>
                </a:spcBef>
              </a:pPr>
              <a:r>
                <a:rPr lang="ru-RU" sz="14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Генерация электрической </a:t>
              </a:r>
              <a:r>
                <a:rPr lang="ru-RU" sz="14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энергии ГЭС,</a:t>
              </a:r>
            </a:p>
            <a:p>
              <a:pPr lvl="0" algn="ctr" defTabSz="533400">
                <a:spcBef>
                  <a:spcPct val="0"/>
                </a:spcBef>
              </a:pPr>
              <a:r>
                <a:rPr lang="ru-RU" sz="14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14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17 ГЭС установленной мощностью </a:t>
              </a:r>
              <a:r>
                <a:rPr lang="ru-RU" sz="14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1 886,86 мВт), </a:t>
              </a:r>
            </a:p>
            <a:p>
              <a:pPr lvl="0" algn="ctr" defTabSz="533400">
                <a:spcBef>
                  <a:spcPct val="0"/>
                </a:spcBef>
              </a:pP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ТЭЦ (18 МВт) </a:t>
              </a: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 иные генерирующие </a:t>
              </a:r>
              <a:endPara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533400">
                <a:spcBef>
                  <a:spcPct val="0"/>
                </a:spcBef>
              </a:pP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организации </a:t>
              </a: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Республики Дагестан </a:t>
              </a:r>
              <a:endPara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533400">
                <a:spcBef>
                  <a:spcPct val="0"/>
                </a:spcBef>
              </a:pP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ВСЕГО – 1 905,13 МВт и годовой </a:t>
              </a: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выработкой 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электроэнергии в 2017 г. – </a:t>
              </a:r>
              <a:r>
                <a:rPr lang="ru-RU" sz="1400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4231,14 млн. </a:t>
              </a:r>
              <a:r>
                <a:rPr lang="ru-RU" sz="1400" b="1" dirty="0" err="1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кВтч</a:t>
              </a:r>
              <a:endParaRPr lang="ru-RU" sz="1400" kern="1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4872907" y="2239757"/>
            <a:ext cx="4139541" cy="873224"/>
            <a:chOff x="-69648" y="80675"/>
            <a:chExt cx="6542302" cy="1460265"/>
          </a:xfrm>
        </p:grpSpPr>
        <p:sp>
          <p:nvSpPr>
            <p:cNvPr id="21" name="Скругленный прямоугольник 20"/>
            <p:cNvSpPr/>
            <p:nvPr/>
          </p:nvSpPr>
          <p:spPr>
            <a:xfrm>
              <a:off x="11381" y="100761"/>
              <a:ext cx="6461273" cy="144017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Скругленный прямоугольник 4"/>
            <p:cNvSpPr/>
            <p:nvPr/>
          </p:nvSpPr>
          <p:spPr>
            <a:xfrm>
              <a:off x="-69648" y="80675"/>
              <a:ext cx="6466138" cy="13558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ПС-330кВ </a:t>
              </a:r>
              <a:r>
                <a:rPr lang="ru-RU" sz="1400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- 4 шт</a:t>
              </a:r>
              <a:r>
                <a:rPr lang="ru-RU" sz="1400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.; </a:t>
              </a:r>
              <a:r>
                <a:rPr lang="ru-RU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ВЛ-330кВ – </a:t>
              </a:r>
              <a:r>
                <a:rPr lang="ru-RU" sz="1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894,18</a:t>
              </a:r>
              <a:r>
                <a:rPr lang="ru-RU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км</a:t>
              </a: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Каспийское </a:t>
              </a:r>
              <a:r>
                <a:rPr lang="ru-RU" sz="14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предприятие магистральных электрических сетей (</a:t>
              </a:r>
              <a:r>
                <a:rPr lang="ru-RU" sz="14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ПМЭС) ПАО «ФСК 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ЕЭС»</a:t>
              </a:r>
              <a:endParaRPr lang="ru-RU" sz="1400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540061" y="3088539"/>
            <a:ext cx="4392488" cy="853580"/>
            <a:chOff x="-68586" y="918845"/>
            <a:chExt cx="7601498" cy="1674399"/>
          </a:xfrm>
        </p:grpSpPr>
        <p:sp>
          <p:nvSpPr>
            <p:cNvPr id="24" name="Скругленный прямоугольник 23"/>
            <p:cNvSpPr/>
            <p:nvPr/>
          </p:nvSpPr>
          <p:spPr>
            <a:xfrm>
              <a:off x="-68586" y="924110"/>
              <a:ext cx="7601498" cy="160020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0" tIns="0" rIns="0" bIns="0"/>
            <a:lstStyle/>
            <a:p>
              <a:endParaRPr lang="ru-RU" dirty="0"/>
            </a:p>
          </p:txBody>
        </p:sp>
        <p:sp>
          <p:nvSpPr>
            <p:cNvPr id="25" name="Скругленный прямоугольник 4"/>
            <p:cNvSpPr/>
            <p:nvPr/>
          </p:nvSpPr>
          <p:spPr>
            <a:xfrm>
              <a:off x="-53258" y="918845"/>
              <a:ext cx="7552829" cy="16743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ПС-110/35кВ – 90 шт.; </a:t>
              </a:r>
              <a:r>
                <a:rPr lang="ru-RU" sz="1400" b="1" kern="12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ВЛ-110кВ</a:t>
              </a:r>
              <a:r>
                <a:rPr lang="ru-RU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2457 км</a:t>
              </a:r>
            </a:p>
            <a:p>
              <a:pPr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АО </a:t>
              </a: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"ДСК", ООО "</a:t>
              </a:r>
              <a:r>
                <a:rPr lang="ru-RU" sz="1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Нурэнергосервис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", ПАО "РЖД,</a:t>
              </a:r>
            </a:p>
            <a:p>
              <a:pPr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КПМЭС </a:t>
              </a:r>
              <a:endParaRPr lang="ru-RU" sz="1400" b="1" kern="1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2" name="Стрелка углом 31"/>
          <p:cNvSpPr/>
          <p:nvPr/>
        </p:nvSpPr>
        <p:spPr>
          <a:xfrm rot="5400000">
            <a:off x="6004345" y="310760"/>
            <a:ext cx="666818" cy="3258575"/>
          </a:xfrm>
          <a:prstGeom prst="bentArrow">
            <a:avLst>
              <a:gd name="adj1" fmla="val 25000"/>
              <a:gd name="adj2" fmla="val 27038"/>
              <a:gd name="adj3" fmla="val 25000"/>
              <a:gd name="adj4" fmla="val 43750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5" name="Стрелка углом 34"/>
          <p:cNvSpPr/>
          <p:nvPr/>
        </p:nvSpPr>
        <p:spPr>
          <a:xfrm rot="5400000" flipV="1">
            <a:off x="3197548" y="1356752"/>
            <a:ext cx="650138" cy="2837353"/>
          </a:xfrm>
          <a:prstGeom prst="bentArrow">
            <a:avLst>
              <a:gd name="adj1" fmla="val 25000"/>
              <a:gd name="adj2" fmla="val 27038"/>
              <a:gd name="adj3" fmla="val 25000"/>
              <a:gd name="adj4" fmla="val 43750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41" name="Группа 40"/>
          <p:cNvGrpSpPr/>
          <p:nvPr/>
        </p:nvGrpSpPr>
        <p:grpSpPr>
          <a:xfrm>
            <a:off x="4916589" y="3857469"/>
            <a:ext cx="4060755" cy="827919"/>
            <a:chOff x="542917" y="0"/>
            <a:chExt cx="3577604" cy="960120"/>
          </a:xfrm>
        </p:grpSpPr>
        <p:sp>
          <p:nvSpPr>
            <p:cNvPr id="42" name="Скругленный прямоугольник 41"/>
            <p:cNvSpPr/>
            <p:nvPr/>
          </p:nvSpPr>
          <p:spPr>
            <a:xfrm>
              <a:off x="542917" y="0"/>
              <a:ext cx="3577604" cy="96012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Скругленный прямоугольник 4"/>
            <p:cNvSpPr/>
            <p:nvPr/>
          </p:nvSpPr>
          <p:spPr>
            <a:xfrm>
              <a:off x="571038" y="28121"/>
              <a:ext cx="3549483" cy="90387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ПС-35/10-6,3 </a:t>
              </a:r>
              <a:r>
                <a:rPr lang="ru-RU" sz="1400" b="1" dirty="0" err="1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кВ</a:t>
              </a:r>
              <a:r>
                <a:rPr lang="ru-RU" sz="1400" b="1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–142 шт</a:t>
              </a:r>
              <a:r>
                <a:rPr lang="ru-RU" sz="1400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.; </a:t>
              </a:r>
              <a:r>
                <a:rPr lang="ru-RU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ВЛ-35 </a:t>
              </a:r>
              <a:r>
                <a:rPr lang="ru-RU" sz="14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кВ</a:t>
              </a:r>
              <a:r>
                <a:rPr lang="ru-RU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2423 км</a:t>
              </a:r>
              <a:endParaRPr lang="ru-RU" sz="1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АО </a:t>
              </a:r>
              <a:r>
                <a:rPr lang="ru-RU" sz="12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"ДСК", </a:t>
              </a:r>
              <a:r>
                <a:rPr lang="ru-RU" sz="12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ООО </a:t>
              </a:r>
              <a:r>
                <a:rPr lang="ru-RU" sz="12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"</a:t>
              </a:r>
              <a:r>
                <a:rPr lang="ru-RU" sz="1200" b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Нурэнергосервис</a:t>
              </a:r>
              <a:r>
                <a:rPr lang="ru-RU" sz="12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", ПАО "</a:t>
              </a:r>
              <a:r>
                <a:rPr lang="ru-RU" sz="1200" b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Эльдаг</a:t>
              </a:r>
              <a:r>
                <a:rPr lang="ru-RU" sz="12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",</a:t>
              </a:r>
            </a:p>
            <a:p>
              <a:pPr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ООО "</a:t>
              </a:r>
              <a:r>
                <a:rPr lang="ru-RU" sz="1200" b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ДагЭнержи</a:t>
              </a:r>
              <a:r>
                <a:rPr lang="ru-RU" sz="12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", ООО </a:t>
              </a:r>
              <a:r>
                <a:rPr lang="ru-RU" sz="12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"</a:t>
              </a:r>
              <a:r>
                <a:rPr lang="ru-RU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Завод </a:t>
              </a:r>
              <a:r>
                <a:rPr lang="ru-RU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стекловолокна"</a:t>
              </a:r>
              <a:endParaRPr lang="ru-RU" sz="1200" b="1" kern="12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1259632" y="4785337"/>
            <a:ext cx="6750879" cy="790567"/>
            <a:chOff x="0" y="0"/>
            <a:chExt cx="4679173" cy="1440180"/>
          </a:xfrm>
        </p:grpSpPr>
        <p:sp>
          <p:nvSpPr>
            <p:cNvPr id="45" name="Скругленный прямоугольник 44"/>
            <p:cNvSpPr/>
            <p:nvPr/>
          </p:nvSpPr>
          <p:spPr>
            <a:xfrm>
              <a:off x="0" y="0"/>
              <a:ext cx="4663440" cy="144018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Скругленный прямоугольник 4"/>
            <p:cNvSpPr/>
            <p:nvPr/>
          </p:nvSpPr>
          <p:spPr>
            <a:xfrm>
              <a:off x="42181" y="42182"/>
              <a:ext cx="4636992" cy="135581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ТП</a:t>
              </a:r>
              <a:r>
                <a:rPr lang="en-US" sz="1400" b="1" kern="12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</a:t>
              </a:r>
              <a:r>
                <a:rPr lang="ru-RU" sz="1400" b="1" kern="12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КТП-10</a:t>
              </a:r>
              <a:r>
                <a:rPr lang="en-US" sz="1400" b="1" kern="12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</a:t>
              </a:r>
              <a:r>
                <a:rPr lang="ru-RU" sz="1400" b="1" kern="1200" dirty="0" smtClean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0,4кВ – 8581 шт</a:t>
              </a:r>
              <a:r>
                <a:rPr lang="ru-RU" sz="1400" b="1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r>
                <a:rPr lang="ru-RU" sz="1400" b="1" kern="12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ВЛ и КЛ-10 </a:t>
              </a:r>
              <a:r>
                <a:rPr lang="ru-RU" sz="14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кВ</a:t>
              </a:r>
              <a:r>
                <a:rPr lang="ru-RU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- 17718 км ; </a:t>
              </a:r>
              <a:r>
                <a:rPr lang="en-US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0,4</a:t>
              </a:r>
              <a:r>
                <a:rPr lang="ru-RU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400" b="1" dirty="0" err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кВ</a:t>
              </a:r>
              <a:r>
                <a:rPr lang="ru-RU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14538 </a:t>
              </a:r>
              <a:r>
                <a:rPr lang="ru-RU" sz="1400" b="1" kern="12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км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АО </a:t>
              </a:r>
              <a:r>
                <a:rPr lang="ru-RU" sz="14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"ДСК", ООО "</a:t>
              </a:r>
              <a:r>
                <a:rPr lang="ru-RU" sz="1400" b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Нурэнергосервис</a:t>
              </a:r>
              <a:r>
                <a:rPr lang="ru-RU" sz="14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", ПАО "</a:t>
              </a:r>
              <a:r>
                <a:rPr lang="ru-RU" sz="1400" b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Эльдаг</a:t>
              </a:r>
              <a:r>
                <a:rPr lang="ru-RU" sz="14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", ООО "</a:t>
              </a:r>
              <a:r>
                <a:rPr lang="ru-RU" sz="1400" b="1" kern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ДагЭнержи</a:t>
              </a:r>
              <a:r>
                <a:rPr lang="ru-RU" sz="14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", ООО "Завод стекловолокна", ПАО "РЖД</a:t>
              </a:r>
              <a:r>
                <a:rPr lang="ru-RU" sz="14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"</a:t>
              </a:r>
              <a:endParaRPr lang="ru-RU" sz="1400" b="1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7" name="Группа 46"/>
          <p:cNvGrpSpPr/>
          <p:nvPr/>
        </p:nvGrpSpPr>
        <p:grpSpPr>
          <a:xfrm>
            <a:off x="432623" y="5805264"/>
            <a:ext cx="8459857" cy="798892"/>
            <a:chOff x="0" y="800100"/>
            <a:chExt cx="5486400" cy="1600200"/>
          </a:xfrm>
        </p:grpSpPr>
        <p:sp>
          <p:nvSpPr>
            <p:cNvPr id="48" name="Скругленный прямоугольник 47"/>
            <p:cNvSpPr/>
            <p:nvPr/>
          </p:nvSpPr>
          <p:spPr>
            <a:xfrm>
              <a:off x="0" y="800100"/>
              <a:ext cx="5486400" cy="160020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9" name="Скругленный прямоугольник 4"/>
            <p:cNvSpPr/>
            <p:nvPr/>
          </p:nvSpPr>
          <p:spPr>
            <a:xfrm>
              <a:off x="46868" y="846971"/>
              <a:ext cx="5392664" cy="13783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977900">
                <a:spcBef>
                  <a:spcPct val="0"/>
                </a:spcBef>
              </a:pPr>
              <a:r>
                <a:rPr lang="ru-RU" sz="1400" b="1" kern="1200" dirty="0" smtClean="0"/>
                <a:t>Потребители в Республике Дагестан </a:t>
              </a:r>
              <a:r>
                <a:rPr lang="ru-RU" sz="1400" b="1" kern="12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 736 083 </a:t>
              </a:r>
              <a:r>
                <a:rPr lang="ru-RU" sz="1400" b="1" kern="1200" dirty="0" smtClean="0">
                  <a:solidFill>
                    <a:schemeClr val="bg1"/>
                  </a:solidFill>
                </a:rPr>
                <a:t>абонента</a:t>
              </a:r>
            </a:p>
            <a:p>
              <a:pPr lvl="0" algn="ctr" defTabSz="977900">
                <a:spcBef>
                  <a:spcPct val="0"/>
                </a:spcBef>
              </a:pPr>
              <a:r>
                <a:rPr lang="ru-RU" sz="1400" b="1" kern="1200" dirty="0" smtClean="0">
                  <a:solidFill>
                    <a:schemeClr val="bg1"/>
                  </a:solidFill>
                </a:rPr>
                <a:t>1</a:t>
              </a:r>
              <a:r>
                <a:rPr lang="ru-RU" sz="1400" b="1" kern="1200" dirty="0">
                  <a:solidFill>
                    <a:schemeClr val="bg1"/>
                  </a:solidFill>
                </a:rPr>
                <a:t>. </a:t>
              </a:r>
              <a:r>
                <a:rPr lang="ru-RU" sz="1400" b="1" kern="1200" dirty="0" smtClean="0">
                  <a:solidFill>
                    <a:schemeClr val="bg1"/>
                  </a:solidFill>
                </a:rPr>
                <a:t>Юридические лица – </a:t>
              </a:r>
              <a:r>
                <a:rPr lang="ru-RU" sz="1400" b="1" kern="12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59 604</a:t>
              </a:r>
              <a:r>
                <a:rPr lang="ru-RU" sz="1400" b="1" kern="1200" dirty="0" smtClean="0">
                  <a:solidFill>
                    <a:schemeClr val="bg1"/>
                  </a:solidFill>
                </a:rPr>
                <a:t> абонента</a:t>
              </a:r>
            </a:p>
            <a:p>
              <a:pPr lvl="0" algn="ctr" defTabSz="977900">
                <a:spcBef>
                  <a:spcPct val="0"/>
                </a:spcBef>
              </a:pPr>
              <a:r>
                <a:rPr lang="ru-RU" sz="1400" b="1" kern="1200" dirty="0" smtClean="0">
                  <a:solidFill>
                    <a:schemeClr val="bg1"/>
                  </a:solidFill>
                </a:rPr>
                <a:t>2. Физические лица – </a:t>
              </a:r>
              <a:r>
                <a:rPr lang="ru-RU" sz="1400" b="1" kern="12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676 479 </a:t>
              </a:r>
              <a:r>
                <a:rPr lang="ru-RU" sz="1400" b="1" kern="1200" dirty="0" smtClean="0">
                  <a:solidFill>
                    <a:schemeClr val="bg1"/>
                  </a:solidFill>
                </a:rPr>
                <a:t>абонента</a:t>
              </a:r>
              <a:endParaRPr lang="ru-RU" sz="14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50" name="Стрелка углом 49"/>
          <p:cNvSpPr/>
          <p:nvPr/>
        </p:nvSpPr>
        <p:spPr>
          <a:xfrm rot="5400000">
            <a:off x="6178373" y="1935452"/>
            <a:ext cx="660231" cy="3183804"/>
          </a:xfrm>
          <a:prstGeom prst="bentArrow">
            <a:avLst>
              <a:gd name="adj1" fmla="val 25000"/>
              <a:gd name="adj2" fmla="val 27038"/>
              <a:gd name="adj3" fmla="val 25000"/>
              <a:gd name="adj4" fmla="val 43750"/>
            </a:avLst>
          </a:prstGeom>
          <a:gradFill>
            <a:gsLst>
              <a:gs pos="50000">
                <a:schemeClr val="accent1">
                  <a:lumMod val="50000"/>
                </a:schemeClr>
              </a:gs>
              <a:gs pos="73000">
                <a:schemeClr val="accent1">
                  <a:lumMod val="45000"/>
                  <a:lumOff val="55000"/>
                </a:schemeClr>
              </a:gs>
              <a:gs pos="87000">
                <a:schemeClr val="accent1">
                  <a:lumMod val="45000"/>
                  <a:lumOff val="55000"/>
                </a:schemeClr>
              </a:gs>
              <a:gs pos="99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1" name="Стрелка углом 50"/>
          <p:cNvSpPr/>
          <p:nvPr/>
        </p:nvSpPr>
        <p:spPr>
          <a:xfrm rot="5400000" flipV="1">
            <a:off x="2974020" y="2865675"/>
            <a:ext cx="660231" cy="3224911"/>
          </a:xfrm>
          <a:prstGeom prst="bentArrow">
            <a:avLst>
              <a:gd name="adj1" fmla="val 25000"/>
              <a:gd name="adj2" fmla="val 27038"/>
              <a:gd name="adj3" fmla="val 25000"/>
              <a:gd name="adj4" fmla="val 43750"/>
            </a:avLst>
          </a:prstGeom>
          <a:gradFill>
            <a:gsLst>
              <a:gs pos="50000">
                <a:schemeClr val="accent1">
                  <a:lumMod val="50000"/>
                </a:schemeClr>
              </a:gs>
              <a:gs pos="73000">
                <a:schemeClr val="accent1">
                  <a:lumMod val="45000"/>
                  <a:lumOff val="55000"/>
                </a:schemeClr>
              </a:gs>
              <a:gs pos="87000">
                <a:schemeClr val="accent1">
                  <a:lumMod val="45000"/>
                  <a:lumOff val="55000"/>
                </a:schemeClr>
              </a:gs>
              <a:gs pos="99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2" name="Стрелка углом 51"/>
          <p:cNvSpPr/>
          <p:nvPr/>
        </p:nvSpPr>
        <p:spPr>
          <a:xfrm rot="5400000" flipV="1">
            <a:off x="639622" y="5185252"/>
            <a:ext cx="660231" cy="579792"/>
          </a:xfrm>
          <a:prstGeom prst="bentArrow">
            <a:avLst>
              <a:gd name="adj1" fmla="val 25000"/>
              <a:gd name="adj2" fmla="val 27038"/>
              <a:gd name="adj3" fmla="val 25000"/>
              <a:gd name="adj4" fmla="val 43750"/>
            </a:avLst>
          </a:prstGeom>
          <a:gradFill>
            <a:gsLst>
              <a:gs pos="50000">
                <a:schemeClr val="accent1">
                  <a:lumMod val="50000"/>
                </a:schemeClr>
              </a:gs>
              <a:gs pos="73000">
                <a:schemeClr val="accent1">
                  <a:lumMod val="45000"/>
                  <a:lumOff val="55000"/>
                </a:schemeClr>
              </a:gs>
              <a:gs pos="87000">
                <a:schemeClr val="accent1">
                  <a:lumMod val="45000"/>
                  <a:lumOff val="55000"/>
                </a:schemeClr>
              </a:gs>
              <a:gs pos="99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3" name="Стрелка углом 52"/>
          <p:cNvSpPr/>
          <p:nvPr/>
        </p:nvSpPr>
        <p:spPr>
          <a:xfrm rot="5400000">
            <a:off x="7926517" y="5204805"/>
            <a:ext cx="648532" cy="552386"/>
          </a:xfrm>
          <a:prstGeom prst="bentArrow">
            <a:avLst>
              <a:gd name="adj1" fmla="val 25000"/>
              <a:gd name="adj2" fmla="val 27038"/>
              <a:gd name="adj3" fmla="val 25000"/>
              <a:gd name="adj4" fmla="val 43750"/>
            </a:avLst>
          </a:prstGeom>
          <a:gradFill>
            <a:gsLst>
              <a:gs pos="50000">
                <a:schemeClr val="accent1">
                  <a:lumMod val="50000"/>
                </a:schemeClr>
              </a:gs>
              <a:gs pos="73000">
                <a:schemeClr val="accent1">
                  <a:lumMod val="45000"/>
                  <a:lumOff val="55000"/>
                </a:schemeClr>
              </a:gs>
              <a:gs pos="87000">
                <a:schemeClr val="accent1">
                  <a:lumMod val="45000"/>
                  <a:lumOff val="55000"/>
                </a:schemeClr>
              </a:gs>
              <a:gs pos="99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Стрелка вниз 33"/>
          <p:cNvSpPr/>
          <p:nvPr/>
        </p:nvSpPr>
        <p:spPr>
          <a:xfrm>
            <a:off x="4521703" y="5575904"/>
            <a:ext cx="194313" cy="229360"/>
          </a:xfrm>
          <a:prstGeom prst="downArrow">
            <a:avLst/>
          </a:prstGeom>
          <a:gradFill>
            <a:gsLst>
              <a:gs pos="50000">
                <a:schemeClr val="accent1">
                  <a:lumMod val="50000"/>
                </a:schemeClr>
              </a:gs>
              <a:gs pos="73000">
                <a:schemeClr val="accent1">
                  <a:lumMod val="45000"/>
                  <a:lumOff val="55000"/>
                </a:schemeClr>
              </a:gs>
              <a:gs pos="87000">
                <a:schemeClr val="accent1">
                  <a:lumMod val="45000"/>
                  <a:lumOff val="55000"/>
                </a:schemeClr>
              </a:gs>
              <a:gs pos="99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634840" y="1385843"/>
            <a:ext cx="2821185" cy="1615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05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Поток по высоковольтным сетям</a:t>
            </a:r>
            <a:r>
              <a:rPr lang="ru-RU" sz="105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330 </a:t>
            </a:r>
            <a:r>
              <a:rPr lang="ru-RU" sz="105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</a:t>
            </a:r>
            <a:endParaRPr lang="ru-RU" sz="105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376443" y="2288653"/>
            <a:ext cx="2448272" cy="1615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05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Поток по высоковольтным сетям </a:t>
            </a:r>
            <a:r>
              <a:rPr lang="ru-RU" sz="105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 </a:t>
            </a:r>
            <a:r>
              <a:rPr lang="ru-RU" sz="105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</a:t>
            </a:r>
            <a:endParaRPr lang="ru-RU" sz="105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922343" y="3382629"/>
            <a:ext cx="2821185" cy="1615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05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Поток по распределительным сетям </a:t>
            </a:r>
            <a:r>
              <a:rPr lang="ru-RU" sz="105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</a:t>
            </a:r>
            <a:r>
              <a:rPr lang="ru-RU" sz="105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</a:t>
            </a:r>
            <a:endParaRPr lang="ru-RU" sz="105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051722" y="4316878"/>
            <a:ext cx="2821185" cy="1615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05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Поток по распределительным сетям </a:t>
            </a:r>
            <a:r>
              <a:rPr lang="ru-RU" sz="105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105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</a:t>
            </a:r>
            <a:endParaRPr lang="ru-RU" sz="105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-347697" y="4937984"/>
            <a:ext cx="2821185" cy="1615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05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 </a:t>
            </a:r>
            <a:r>
              <a:rPr lang="ru-RU" sz="105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</a:t>
            </a:r>
            <a:endParaRPr lang="ru-RU" sz="105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773956" y="4972083"/>
            <a:ext cx="2821185" cy="1615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05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 </a:t>
            </a:r>
            <a:r>
              <a:rPr lang="ru-RU" sz="105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</a:t>
            </a:r>
            <a:endParaRPr lang="ru-RU" sz="105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261647" y="14846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Рис.2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5668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2" name="Rectangle 3" hidden="1"/>
          <p:cNvGraphicFramePr>
            <a:graphicFrameLocks/>
          </p:cNvGraphicFramePr>
          <p:nvPr/>
        </p:nvGraphicFramePr>
        <p:xfrm>
          <a:off x="0" y="0"/>
          <a:ext cx="146050" cy="158750"/>
        </p:xfrm>
        <a:graphic>
          <a:graphicData uri="http://schemas.openxmlformats.org/presentationml/2006/ole">
            <p:oleObj spid="_x0000_s302146" r:id="rId4" imgW="0" imgH="0" progId="">
              <p:embed/>
            </p:oleObj>
          </a:graphicData>
        </a:graphic>
      </p:graphicFrame>
      <p:pic>
        <p:nvPicPr>
          <p:cNvPr id="77847" name="Picture 2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35163" y="3122613"/>
            <a:ext cx="5273675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1763688" y="2351400"/>
            <a:ext cx="673740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2609850" algn="l"/>
              </a:tabLst>
            </a:pP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1400" spc="10" dirty="0" smtClean="0">
                <a:solidFill>
                  <a:srgbClr val="2D2D2D"/>
                </a:solidFill>
                <a:latin typeface="Arial"/>
                <a:ea typeface="Times New Roman"/>
              </a:rPr>
              <a:t> </a:t>
            </a:r>
            <a:endParaRPr lang="ru-RU" sz="1400" spc="10" dirty="0">
              <a:solidFill>
                <a:srgbClr val="2D2D2D"/>
              </a:solidFill>
              <a:latin typeface="Arial"/>
              <a:ea typeface="Times New Roman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609850" algn="l"/>
              </a:tabLst>
            </a:pPr>
            <a:endParaRPr lang="ru-RU" sz="2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504" y="337433"/>
            <a:ext cx="4504551" cy="64633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 prst="softRound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установленная мощность</a:t>
            </a:r>
          </a:p>
          <a:p>
            <a:pPr algn="ctr"/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Республике Дагестан 1 905,13 МВт</a:t>
            </a:r>
          </a:p>
          <a:p>
            <a:pPr algn="ctr"/>
            <a:endParaRPr lang="ru-RU" sz="5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ГЭСы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Чиркейская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ГЭС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    1000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МВт </a:t>
            </a:r>
          </a:p>
          <a:p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Ирганайская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ГЭС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     400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МВт </a:t>
            </a:r>
          </a:p>
          <a:p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Миатлинская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ГЭС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    220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МВт</a:t>
            </a:r>
          </a:p>
          <a:p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Гоцатлинская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ГЭС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100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МВт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Каскад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Чирюртских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ГЭС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81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МВт </a:t>
            </a:r>
          </a:p>
          <a:p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Гельбахская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ГЭС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         44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МВт </a:t>
            </a:r>
          </a:p>
          <a:p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Гергебильская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ГЭС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  17,8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МВт </a:t>
            </a:r>
          </a:p>
          <a:p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Гунибская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ГЭС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          15,0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МВт </a:t>
            </a:r>
          </a:p>
          <a:p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Курушская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ГЭС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          0,5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МВт 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Агульская ГЭС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           0,6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МВт </a:t>
            </a:r>
          </a:p>
          <a:p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Ахтынская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ГЭС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           1,8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МВт 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Магинская ГЭС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           1,2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МВт </a:t>
            </a:r>
          </a:p>
          <a:p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Бавтугайская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ГЭС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     0,6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МВт </a:t>
            </a:r>
          </a:p>
          <a:p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Амсарская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ГЭС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1,0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МВт 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Шиназская ГЭС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1,315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МВт 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Аракульская ГЭС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1,315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МВт</a:t>
            </a:r>
          </a:p>
          <a:p>
            <a:endParaRPr lang="ru-RU" sz="9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Иные виды генерации: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Махачкалинская ТЭЦ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МВт 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Каспийская СЭС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1,0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МВт</a:t>
            </a:r>
          </a:p>
          <a:p>
            <a:endParaRPr lang="ru-RU" sz="4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508104" y="1397292"/>
            <a:ext cx="3064393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  <a:outerShdw blurRad="57150" dist="38100" dir="5400000" algn="ctr" rotWithShape="0">
              <a:schemeClr val="accent5">
                <a:shade val="9000"/>
                <a:alpha val="48000"/>
                <a:satMod val="105000"/>
              </a:schemeClr>
            </a:outerShdw>
          </a:effectLst>
        </p:spPr>
        <p:style>
          <a:lnRef idx="1">
            <a:schemeClr val="accent5"/>
          </a:lnRef>
          <a:fillRef idx="1003">
            <a:schemeClr val="lt2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Республике Дагестан </a:t>
            </a:r>
          </a:p>
          <a:p>
            <a:pPr algn="ctr"/>
            <a:r>
              <a:rPr lang="ru-RU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2017 год</a:t>
            </a:r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endParaRPr lang="ru-RU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Выработка электроэнергии – </a:t>
            </a:r>
          </a:p>
          <a:p>
            <a:pPr algn="ctr"/>
            <a:r>
              <a:rPr lang="ru-RU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4 231,14</a:t>
            </a:r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</a:t>
            </a:r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кВт*ч., </a:t>
            </a:r>
          </a:p>
          <a:p>
            <a:pPr algn="ctr"/>
            <a:endParaRPr lang="ru-RU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Электропотребление – </a:t>
            </a:r>
          </a:p>
          <a:p>
            <a:pPr algn="ctr"/>
            <a:r>
              <a:rPr lang="ru-RU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6 503,96</a:t>
            </a:r>
            <a:r>
              <a:rPr lang="ru-RU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млн. кВт*ч </a:t>
            </a:r>
            <a:endParaRPr lang="ru-RU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07653" y="152767"/>
            <a:ext cx="729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Рис.3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5858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2" name="Rectangle 3" hidden="1"/>
          <p:cNvGraphicFramePr>
            <a:graphicFrameLocks/>
          </p:cNvGraphicFramePr>
          <p:nvPr/>
        </p:nvGraphicFramePr>
        <p:xfrm>
          <a:off x="0" y="0"/>
          <a:ext cx="146050" cy="158750"/>
        </p:xfrm>
        <a:graphic>
          <a:graphicData uri="http://schemas.openxmlformats.org/presentationml/2006/ole">
            <p:oleObj spid="_x0000_s304130" r:id="rId4" imgW="0" imgH="0" progId="">
              <p:embed/>
            </p:oleObj>
          </a:graphicData>
        </a:graphic>
      </p:graphicFrame>
      <p:pic>
        <p:nvPicPr>
          <p:cNvPr id="77847" name="Picture 2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35163" y="3122613"/>
            <a:ext cx="5273675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1763688" y="2351400"/>
            <a:ext cx="673740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2609850" algn="l"/>
              </a:tabLst>
            </a:pPr>
            <a:r>
              <a: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1400" spc="10" dirty="0" smtClean="0">
                <a:solidFill>
                  <a:srgbClr val="2D2D2D"/>
                </a:solidFill>
                <a:latin typeface="Arial"/>
                <a:ea typeface="Times New Roman"/>
              </a:rPr>
              <a:t> </a:t>
            </a:r>
            <a:endParaRPr lang="ru-RU" sz="1400" spc="10" dirty="0">
              <a:solidFill>
                <a:srgbClr val="2D2D2D"/>
              </a:solidFill>
              <a:latin typeface="Arial"/>
              <a:ea typeface="Times New Roman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609850" algn="l"/>
              </a:tabLst>
            </a:pPr>
            <a:endParaRPr lang="ru-RU" sz="2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44408" y="188640"/>
            <a:ext cx="760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Рис.</a:t>
            </a:r>
            <a:r>
              <a:rPr lang="ru-RU" sz="2000" dirty="0" smtClean="0"/>
              <a:t>4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30957617"/>
              </p:ext>
            </p:extLst>
          </p:nvPr>
        </p:nvGraphicFramePr>
        <p:xfrm>
          <a:off x="179513" y="980738"/>
          <a:ext cx="8825037" cy="5688621"/>
        </p:xfrm>
        <a:graphic>
          <a:graphicData uri="http://schemas.openxmlformats.org/drawingml/2006/table">
            <a:tbl>
              <a:tblPr/>
              <a:tblGrid>
                <a:gridCol w="1923827"/>
                <a:gridCol w="636663"/>
                <a:gridCol w="638392"/>
                <a:gridCol w="581300"/>
                <a:gridCol w="410024"/>
                <a:gridCol w="595141"/>
                <a:gridCol w="591680"/>
                <a:gridCol w="636663"/>
                <a:gridCol w="638392"/>
                <a:gridCol w="576110"/>
                <a:gridCol w="446355"/>
                <a:gridCol w="574380"/>
                <a:gridCol w="576110"/>
              </a:tblGrid>
              <a:tr h="24109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effectLst/>
                          <a:latin typeface="Arial" panose="020B0604020202020204" pitchFamily="34" charset="0"/>
                        </a:rPr>
                        <a:t>Наименование группы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effectLst/>
                          <a:latin typeface="Arial" panose="020B0604020202020204" pitchFamily="34" charset="0"/>
                        </a:rPr>
                        <a:t>2016 год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2017 год</a:t>
                      </a:r>
                    </a:p>
                  </a:txBody>
                  <a:tcPr marL="4942" marR="4942" marT="494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53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Сальдо на 01.01.2016, тыс.руб.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Объем продаж (начислено)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Оплата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Прирост сальдо, тыс.руб.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Сальдо на 01.01.2017, тыс.руб.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Сальдо на 01.01.2017, тыс.руб.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Объем продаж (начислено)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Оплата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Прирост сальдо, тыс.руб.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Сальдо на 01.01.2018, тыс.руб.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3258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тыс.руб.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тыс.руб.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06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ПАО "Дагестанская ЭСК"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942" marR="4942" marT="494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942" marR="4942" marT="4942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942" marR="4942" marT="4942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942" marR="4942" marT="4942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942" marR="4942" marT="4942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942" marR="4942" marT="4942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942" marR="4942" marT="494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942" marR="4942" marT="4942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942" marR="4942" marT="4942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942" marR="4942" marT="4942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942" marR="4942" marT="4942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i="1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942" marR="4942" marT="4942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6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Промышленные потребители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62 500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556 399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529 428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95,2%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27 194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89 694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89 694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537 836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508 529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94,6%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25 266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114 960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6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Непромышленные потребители 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249 222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1 835 361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1 736 410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94,6%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94 732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343 954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343 954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1 702 827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1 693 366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99,4%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-40 435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303 519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6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Энергосбытовые компании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1 310 491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40 768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25 179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61,8%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15 589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1 326 080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1 326 080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110 582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298 790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270,2%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-469 094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856 986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6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Сельскохозяйственные потребители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10 949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69 924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60 040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85,9%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9 652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20 601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20 601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70 686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65 611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92,8%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2 723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23 324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6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1" u="none" strike="noStrike">
                          <a:effectLst/>
                          <a:latin typeface="Arial" panose="020B0604020202020204" pitchFamily="34" charset="0"/>
                        </a:rPr>
                        <a:t>Население и приравненные, в т.ч.: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effectLst/>
                          <a:latin typeface="Arial" panose="020B0604020202020204" pitchFamily="34" charset="0"/>
                        </a:rPr>
                        <a:t>1 728 144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effectLst/>
                          <a:latin typeface="Arial" panose="020B0604020202020204" pitchFamily="34" charset="0"/>
                        </a:rPr>
                        <a:t>3 842 183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effectLst/>
                          <a:latin typeface="Arial" panose="020B0604020202020204" pitchFamily="34" charset="0"/>
                        </a:rPr>
                        <a:t>2 615 608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effectLst/>
                          <a:latin typeface="Arial" panose="020B0604020202020204" pitchFamily="34" charset="0"/>
                        </a:rPr>
                        <a:t>68,1%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effectLst/>
                          <a:latin typeface="Arial" panose="020B0604020202020204" pitchFamily="34" charset="0"/>
                        </a:rPr>
                        <a:t>1 293 394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effectLst/>
                          <a:latin typeface="Arial" panose="020B0604020202020204" pitchFamily="34" charset="0"/>
                        </a:rPr>
                        <a:t>3 021 538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effectLst/>
                          <a:latin typeface="Arial" panose="020B0604020202020204" pitchFamily="34" charset="0"/>
                        </a:rPr>
                        <a:t>3 021 538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effectLst/>
                          <a:latin typeface="Arial" panose="020B0604020202020204" pitchFamily="34" charset="0"/>
                        </a:rPr>
                        <a:t>4 245 881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effectLst/>
                          <a:latin typeface="Arial" panose="020B0604020202020204" pitchFamily="34" charset="0"/>
                        </a:rPr>
                        <a:t>2 812 389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effectLst/>
                          <a:latin typeface="Arial" panose="020B0604020202020204" pitchFamily="34" charset="0"/>
                        </a:rPr>
                        <a:t>66,2%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effectLst/>
                          <a:latin typeface="Arial" panose="020B0604020202020204" pitchFamily="34" charset="0"/>
                        </a:rPr>
                        <a:t>1 434 219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effectLst/>
                          <a:latin typeface="Arial" panose="020B0604020202020204" pitchFamily="34" charset="0"/>
                        </a:rPr>
                        <a:t>4 455 757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6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1" u="none" strike="noStrike">
                          <a:solidFill>
                            <a:srgbClr val="006666"/>
                          </a:solidFill>
                          <a:effectLst/>
                          <a:latin typeface="Arial" panose="020B0604020202020204" pitchFamily="34" charset="0"/>
                        </a:rPr>
                        <a:t>Население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1 566 936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3 692 757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2 477 024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67,1%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1 210 874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2 777 810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2 777 810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3 736 054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2 682 084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71,8%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1 053 970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3 831 780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6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1" u="none" strike="noStrike">
                          <a:solidFill>
                            <a:srgbClr val="006666"/>
                          </a:solidFill>
                          <a:effectLst/>
                          <a:latin typeface="Arial" panose="020B0604020202020204" pitchFamily="34" charset="0"/>
                        </a:rPr>
                        <a:t>Исполнители коммунальных услуг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131 307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78 542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74 167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94,4%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62 094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193 401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193 401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140 436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73 182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52,1%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66 773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260 175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6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1" u="none" strike="noStrike">
                          <a:solidFill>
                            <a:srgbClr val="006666"/>
                          </a:solidFill>
                          <a:effectLst/>
                          <a:latin typeface="Arial" panose="020B0604020202020204" pitchFamily="34" charset="0"/>
                        </a:rPr>
                        <a:t>Приравненные к населению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29 901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70 884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64 417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90,9%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20 426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50 326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50 326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369 391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57 123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15,5%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313 476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4F6228"/>
                          </a:solidFill>
                          <a:effectLst/>
                          <a:latin typeface="Arial" panose="020B0604020202020204" pitchFamily="34" charset="0"/>
                        </a:rPr>
                        <a:t>363 803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6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Федеральный бюджет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44 389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327 438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298 105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91,0%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29 343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73 733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73 733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359 237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353 546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98,4%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3 554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77 286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6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Местный бюджет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152 695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630 644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557 759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88,4%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73 481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226 176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226 176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623 589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635 727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101,9%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-15 383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210 794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606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Предприятия ЖКХ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633 565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376 277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110 994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29,5%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335 932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969 498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969 498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424 714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108 302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25,5%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242 111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effectLst/>
                          <a:latin typeface="Arial" panose="020B0604020202020204" pitchFamily="34" charset="0"/>
                        </a:rPr>
                        <a:t>1 211 608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606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МУП "ОСК Махачкала-Каспийск"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75 301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49 614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7 000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14,1%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42 614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117 915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117 915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61 783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61 783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179 697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6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ГУП "Дагводоканал"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52 151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19 116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19 116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71 268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71 268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22 948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22 948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94 215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6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ОАО "Горводоканал"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46 631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26 266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3 800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14,5%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22 466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69 097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69 097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27 542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2 300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8,4%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25 242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94 339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6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ОАО "Махачкала Водоканал"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161 097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90 343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24 907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27,6%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65 436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226 533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226 533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91 484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6 689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84 794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311 328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6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ОАО "Махачкалатеплоэнерго"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53 057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32 786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29 911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91,2%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2 875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55 933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55 933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32 006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39 390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123,1%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-7 383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0" i="1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48 549</a:t>
                      </a:r>
                    </a:p>
                  </a:txBody>
                  <a:tcPr marL="4942" marR="4942" marT="49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3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effectLst/>
                          <a:latin typeface="Arial" panose="020B0604020202020204" pitchFamily="34" charset="0"/>
                        </a:rPr>
                        <a:t>Итого по конечным потребителям: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effectLst/>
                          <a:latin typeface="Arial" panose="020B0604020202020204" pitchFamily="34" charset="0"/>
                        </a:rPr>
                        <a:t>4 191 956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effectLst/>
                          <a:latin typeface="Arial" panose="020B0604020202020204" pitchFamily="34" charset="0"/>
                        </a:rPr>
                        <a:t>7 678 994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effectLst/>
                          <a:latin typeface="Arial" panose="020B0604020202020204" pitchFamily="34" charset="0"/>
                        </a:rPr>
                        <a:t>5 933 523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effectLst/>
                          <a:latin typeface="Arial" panose="020B0604020202020204" pitchFamily="34" charset="0"/>
                        </a:rPr>
                        <a:t>77,3%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effectLst/>
                          <a:latin typeface="Arial" panose="020B0604020202020204" pitchFamily="34" charset="0"/>
                        </a:rPr>
                        <a:t>1 879 318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effectLst/>
                          <a:latin typeface="Arial" panose="020B0604020202020204" pitchFamily="34" charset="0"/>
                        </a:rPr>
                        <a:t>6 071 274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effectLst/>
                          <a:latin typeface="Arial" panose="020B0604020202020204" pitchFamily="34" charset="0"/>
                        </a:rPr>
                        <a:t>6 071 274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effectLst/>
                          <a:latin typeface="Arial" panose="020B0604020202020204" pitchFamily="34" charset="0"/>
                        </a:rPr>
                        <a:t>8 075 353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effectLst/>
                          <a:latin typeface="Arial" panose="020B0604020202020204" pitchFamily="34" charset="0"/>
                        </a:rPr>
                        <a:t>6 476 259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effectLst/>
                          <a:latin typeface="Arial" panose="020B0604020202020204" pitchFamily="34" charset="0"/>
                        </a:rPr>
                        <a:t>80,2%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effectLst/>
                          <a:latin typeface="Arial" panose="020B0604020202020204" pitchFamily="34" charset="0"/>
                        </a:rPr>
                        <a:t>1 182 961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 dirty="0">
                          <a:effectLst/>
                          <a:latin typeface="Arial" panose="020B0604020202020204" pitchFamily="34" charset="0"/>
                        </a:rPr>
                        <a:t>7 254 235</a:t>
                      </a:r>
                    </a:p>
                  </a:txBody>
                  <a:tcPr marL="4942" marR="4942" marT="49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9512" y="327140"/>
            <a:ext cx="8825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ctr"/>
            <a:r>
              <a:rPr lang="ru-RU" sz="1600" b="1" dirty="0">
                <a:solidFill>
                  <a:srgbClr val="203764"/>
                </a:solidFill>
                <a:latin typeface="Times New Roman" panose="02020603050405020304" pitchFamily="18" charset="0"/>
              </a:rPr>
              <a:t>Сравнительный анализ роста (снижения) дебиторской задолженности и</a:t>
            </a:r>
          </a:p>
          <a:p>
            <a:pPr lvl="0" algn="ctr" fontAlgn="ctr"/>
            <a:r>
              <a:rPr lang="ru-RU" sz="1600" b="1" dirty="0">
                <a:solidFill>
                  <a:srgbClr val="203764"/>
                </a:solidFill>
                <a:latin typeface="Times New Roman" panose="02020603050405020304" pitchFamily="18" charset="0"/>
              </a:rPr>
              <a:t>уровня оплаты потребителей по категориям за январь </a:t>
            </a:r>
            <a:r>
              <a:rPr lang="ru-RU" sz="1600" b="1" dirty="0" smtClean="0">
                <a:solidFill>
                  <a:srgbClr val="203764"/>
                </a:solidFill>
                <a:latin typeface="Times New Roman" panose="02020603050405020304" pitchFamily="18" charset="0"/>
              </a:rPr>
              <a:t>2016-2017 </a:t>
            </a:r>
            <a:r>
              <a:rPr lang="ru-RU" sz="1600" b="1" dirty="0">
                <a:solidFill>
                  <a:srgbClr val="203764"/>
                </a:solidFill>
                <a:latin typeface="Times New Roman" panose="02020603050405020304" pitchFamily="18" charset="0"/>
              </a:rPr>
              <a:t>гг.</a:t>
            </a:r>
          </a:p>
        </p:txBody>
      </p:sp>
    </p:spTree>
    <p:extLst>
      <p:ext uri="{BB962C8B-B14F-4D97-AF65-F5344CB8AC3E}">
        <p14:creationId xmlns:p14="http://schemas.microsoft.com/office/powerpoint/2010/main" xmlns="" val="209834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9634</TotalTime>
  <Words>1203</Words>
  <Application>Microsoft Office PowerPoint</Application>
  <PresentationFormat>Экран (4:3)</PresentationFormat>
  <Paragraphs>385</Paragraphs>
  <Slides>5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Поток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«Комплексной программы мер по снижению сверхнормативных  потерь электроэнергии в распределительных сетях на территории республики Дагестан, республики Ингушетия и Чеченской республики»</dc:title>
  <dc:creator>Ступаев Дмитрий Вячеславович</dc:creator>
  <cp:lastModifiedBy>ministr1</cp:lastModifiedBy>
  <cp:revision>785</cp:revision>
  <cp:lastPrinted>2018-03-23T06:28:04Z</cp:lastPrinted>
  <dcterms:created xsi:type="dcterms:W3CDTF">2012-03-06T04:47:31Z</dcterms:created>
  <dcterms:modified xsi:type="dcterms:W3CDTF">2018-04-03T18:27:02Z</dcterms:modified>
</cp:coreProperties>
</file>