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65" r:id="rId16"/>
    <p:sldId id="266" r:id="rId17"/>
    <p:sldId id="267" r:id="rId18"/>
    <p:sldId id="268" r:id="rId19"/>
    <p:sldId id="276" r:id="rId20"/>
    <p:sldId id="315" r:id="rId21"/>
    <p:sldId id="314" r:id="rId22"/>
    <p:sldId id="316" r:id="rId23"/>
    <p:sldId id="275" r:id="rId24"/>
    <p:sldId id="317" r:id="rId25"/>
    <p:sldId id="318" r:id="rId26"/>
    <p:sldId id="319" r:id="rId27"/>
    <p:sldId id="320" r:id="rId28"/>
    <p:sldId id="277" r:id="rId29"/>
  </p:sldIdLst>
  <p:sldSz cx="9906000" cy="6858000" type="A4"/>
  <p:notesSz cx="6888163" cy="10020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02199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804399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206599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608798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010997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413198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815396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217597" algn="l" defTabSz="8043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</p:spPr>
        <p:txBody>
          <a:bodyPr lIns="96616" tIns="48308" rIns="96616" bIns="48308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8422" y="4759643"/>
            <a:ext cx="5051320" cy="4509135"/>
          </a:xfrm>
          <a:prstGeom prst="rect">
            <a:avLst/>
          </a:prstGeom>
        </p:spPr>
        <p:txBody>
          <a:bodyPr lIns="96616" tIns="48308" rIns="96616" bIns="4830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4399" latinLnBrk="0">
      <a:defRPr sz="1200">
        <a:latin typeface="+mn-lt"/>
        <a:ea typeface="+mn-ea"/>
        <a:cs typeface="+mn-cs"/>
        <a:sym typeface="Calibri"/>
      </a:defRPr>
    </a:lvl1pPr>
    <a:lvl2pPr indent="228600" defTabSz="804399" latinLnBrk="0">
      <a:defRPr sz="1200">
        <a:latin typeface="+mn-lt"/>
        <a:ea typeface="+mn-ea"/>
        <a:cs typeface="+mn-cs"/>
        <a:sym typeface="Calibri"/>
      </a:defRPr>
    </a:lvl2pPr>
    <a:lvl3pPr indent="457200" defTabSz="804399" latinLnBrk="0">
      <a:defRPr sz="1200">
        <a:latin typeface="+mn-lt"/>
        <a:ea typeface="+mn-ea"/>
        <a:cs typeface="+mn-cs"/>
        <a:sym typeface="Calibri"/>
      </a:defRPr>
    </a:lvl3pPr>
    <a:lvl4pPr indent="685800" defTabSz="804399" latinLnBrk="0">
      <a:defRPr sz="1200">
        <a:latin typeface="+mn-lt"/>
        <a:ea typeface="+mn-ea"/>
        <a:cs typeface="+mn-cs"/>
        <a:sym typeface="Calibri"/>
      </a:defRPr>
    </a:lvl4pPr>
    <a:lvl5pPr indent="914400" defTabSz="804399" latinLnBrk="0">
      <a:defRPr sz="1200">
        <a:latin typeface="+mn-lt"/>
        <a:ea typeface="+mn-ea"/>
        <a:cs typeface="+mn-cs"/>
        <a:sym typeface="Calibri"/>
      </a:defRPr>
    </a:lvl5pPr>
    <a:lvl6pPr indent="1143000" defTabSz="804399" latinLnBrk="0">
      <a:defRPr sz="1200">
        <a:latin typeface="+mn-lt"/>
        <a:ea typeface="+mn-ea"/>
        <a:cs typeface="+mn-cs"/>
        <a:sym typeface="Calibri"/>
      </a:defRPr>
    </a:lvl6pPr>
    <a:lvl7pPr indent="1371600" defTabSz="804399" latinLnBrk="0">
      <a:defRPr sz="1200">
        <a:latin typeface="+mn-lt"/>
        <a:ea typeface="+mn-ea"/>
        <a:cs typeface="+mn-cs"/>
        <a:sym typeface="Calibri"/>
      </a:defRPr>
    </a:lvl7pPr>
    <a:lvl8pPr indent="1600200" defTabSz="804399" latinLnBrk="0">
      <a:defRPr sz="1200">
        <a:latin typeface="+mn-lt"/>
        <a:ea typeface="+mn-ea"/>
        <a:cs typeface="+mn-cs"/>
        <a:sym typeface="Calibri"/>
      </a:defRPr>
    </a:lvl8pPr>
    <a:lvl9pPr indent="1828800" defTabSz="804399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42950" y="2130429"/>
            <a:ext cx="84201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26511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5302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979531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06042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81850" y="274640"/>
            <a:ext cx="222885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274640"/>
            <a:ext cx="652145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82506" y="4406903"/>
            <a:ext cx="8420101" cy="1362076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82506" y="2906714"/>
            <a:ext cx="8420101" cy="15001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888888"/>
                </a:solidFill>
              </a:defRPr>
            </a:lvl1pPr>
            <a:lvl2pPr marL="0" indent="326511">
              <a:spcBef>
                <a:spcPts val="300"/>
              </a:spcBef>
              <a:buSzTx/>
              <a:buFontTx/>
              <a:buNone/>
              <a:defRPr sz="1400">
                <a:solidFill>
                  <a:srgbClr val="888888"/>
                </a:solidFill>
              </a:defRPr>
            </a:lvl2pPr>
            <a:lvl3pPr marL="0" indent="653020">
              <a:spcBef>
                <a:spcPts val="300"/>
              </a:spcBef>
              <a:buSzTx/>
              <a:buFontTx/>
              <a:buNone/>
              <a:defRPr sz="1400">
                <a:solidFill>
                  <a:srgbClr val="888888"/>
                </a:solidFill>
              </a:defRPr>
            </a:lvl3pPr>
            <a:lvl4pPr marL="0" indent="979531">
              <a:spcBef>
                <a:spcPts val="300"/>
              </a:spcBef>
              <a:buSzTx/>
              <a:buFontTx/>
              <a:buNone/>
              <a:defRPr sz="1400">
                <a:solidFill>
                  <a:srgbClr val="888888"/>
                </a:solidFill>
              </a:defRPr>
            </a:lvl4pPr>
            <a:lvl5pPr marL="0" indent="1306042">
              <a:spcBef>
                <a:spcPts val="300"/>
              </a:spcBef>
              <a:buSzTx/>
              <a:buFontTx/>
              <a:buNone/>
              <a:defRPr sz="1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/>
            </a:lvl1pPr>
            <a:lvl2pPr marL="566592" indent="-240081">
              <a:spcBef>
                <a:spcPts val="400"/>
              </a:spcBef>
              <a:defRPr sz="2000"/>
            </a:lvl2pPr>
            <a:lvl3pPr marL="886242" indent="-233221">
              <a:spcBef>
                <a:spcPts val="400"/>
              </a:spcBef>
              <a:defRPr sz="2000"/>
            </a:lvl3pPr>
            <a:lvl4pPr marL="1251623" indent="-272091">
              <a:spcBef>
                <a:spcPts val="400"/>
              </a:spcBef>
              <a:defRPr sz="2000"/>
            </a:lvl4pPr>
            <a:lvl5pPr marL="1578134" indent="-272091">
              <a:spcBef>
                <a:spcPts val="400"/>
              </a:spcBef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95300" y="1535115"/>
            <a:ext cx="4376871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700" b="1"/>
            </a:lvl1pPr>
            <a:lvl2pPr marL="0" indent="326511">
              <a:spcBef>
                <a:spcPts val="400"/>
              </a:spcBef>
              <a:buSzTx/>
              <a:buFontTx/>
              <a:buNone/>
              <a:defRPr sz="1700" b="1"/>
            </a:lvl2pPr>
            <a:lvl3pPr marL="0" indent="653020">
              <a:spcBef>
                <a:spcPts val="400"/>
              </a:spcBef>
              <a:buSzTx/>
              <a:buFontTx/>
              <a:buNone/>
              <a:defRPr sz="1700" b="1"/>
            </a:lvl3pPr>
            <a:lvl4pPr marL="0" indent="979531">
              <a:spcBef>
                <a:spcPts val="400"/>
              </a:spcBef>
              <a:buSzTx/>
              <a:buFontTx/>
              <a:buNone/>
              <a:defRPr sz="1700" b="1"/>
            </a:lvl4pPr>
            <a:lvl5pPr marL="0" indent="1306042">
              <a:spcBef>
                <a:spcPts val="400"/>
              </a:spcBef>
              <a:buSzTx/>
              <a:buFontTx/>
              <a:buNone/>
              <a:defRPr sz="17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5032114" y="1535115"/>
            <a:ext cx="4378591" cy="63976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7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5301" y="273052"/>
            <a:ext cx="3259007" cy="1162051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872970" y="273052"/>
            <a:ext cx="5537730" cy="58531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495300" y="1435103"/>
            <a:ext cx="3259008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41645" y="4800601"/>
            <a:ext cx="5943601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1941645" y="612775"/>
            <a:ext cx="59436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41645" y="5367339"/>
            <a:ext cx="59436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000"/>
            </a:lvl1pPr>
            <a:lvl2pPr marL="0" indent="326511">
              <a:spcBef>
                <a:spcPts val="200"/>
              </a:spcBef>
              <a:buSzTx/>
              <a:buFontTx/>
              <a:buNone/>
              <a:defRPr sz="1000"/>
            </a:lvl2pPr>
            <a:lvl3pPr marL="0" indent="653020">
              <a:spcBef>
                <a:spcPts val="200"/>
              </a:spcBef>
              <a:buSzTx/>
              <a:buFontTx/>
              <a:buNone/>
              <a:defRPr sz="1000"/>
            </a:lvl3pPr>
            <a:lvl4pPr marL="0" indent="979531">
              <a:spcBef>
                <a:spcPts val="200"/>
              </a:spcBef>
              <a:buSzTx/>
              <a:buFontTx/>
              <a:buNone/>
              <a:defRPr sz="1000"/>
            </a:lvl4pPr>
            <a:lvl5pPr marL="0" indent="1306042">
              <a:spcBef>
                <a:spcPts val="200"/>
              </a:spcBef>
              <a:buSzTx/>
              <a:buFontTx/>
              <a:buNone/>
              <a:defRPr sz="1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5300" y="274636"/>
            <a:ext cx="8915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0" tIns="45710" rIns="45710" bIns="4571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0" tIns="45710" rIns="45710" bIns="4571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200017" y="6429704"/>
            <a:ext cx="210683" cy="218423"/>
          </a:xfrm>
          <a:prstGeom prst="rect">
            <a:avLst/>
          </a:prstGeom>
          <a:ln w="12700">
            <a:miter lim="400000"/>
          </a:ln>
        </p:spPr>
        <p:txBody>
          <a:bodyPr wrap="none" lIns="45710" tIns="45710" rIns="45710" bIns="45710" anchor="ctr">
            <a:spAutoFit/>
          </a:bodyPr>
          <a:lstStyle>
            <a:lvl1pPr algn="r">
              <a:defRPr sz="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530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44882" marR="0" indent="-244882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50986" marR="0" indent="-224475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864292" marR="0" indent="-211271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36075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562586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889096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215607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542118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868628" marR="0" indent="-256543" algn="l" defTabSz="65302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02199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804399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206599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608798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010997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413198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815396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217597" algn="r" defTabSz="804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1208585" y="2852370"/>
            <a:ext cx="7056785" cy="115326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633430">
              <a:spcBef>
                <a:spcPts val="800"/>
              </a:spcBef>
              <a:defRPr sz="3492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Государственная кадастровая оценка Республики Дагестан</a:t>
            </a:r>
          </a:p>
        </p:txBody>
      </p:sp>
      <p:sp>
        <p:nvSpPr>
          <p:cNvPr id="113" name="Прямоугольник 5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TextBox 7"/>
          <p:cNvSpPr txBox="1"/>
          <p:nvPr/>
        </p:nvSpPr>
        <p:spPr>
          <a:xfrm>
            <a:off x="7689304" y="5821365"/>
            <a:ext cx="134874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09. 2018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14"/>
          <p:cNvSpPr txBox="1"/>
          <p:nvPr/>
        </p:nvSpPr>
        <p:spPr>
          <a:xfrm>
            <a:off x="920552" y="332655"/>
            <a:ext cx="712879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Порядок рассмотрения декларации о характеристиках объекта недвижимости       </a:t>
            </a:r>
          </a:p>
        </p:txBody>
      </p:sp>
      <p:graphicFrame>
        <p:nvGraphicFramePr>
          <p:cNvPr id="303" name="Таблица 16"/>
          <p:cNvGraphicFramePr/>
          <p:nvPr/>
        </p:nvGraphicFramePr>
        <p:xfrm>
          <a:off x="776535" y="1412775"/>
          <a:ext cx="7416824" cy="444625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744">
                <a:tc>
                  <a:txBody>
                    <a:bodyPr/>
                    <a:lstStyle/>
                    <a:p>
                      <a:pPr marL="285750" indent="-285750" algn="just" defTabSz="653020">
                        <a:buSzPct val="100000"/>
                        <a:buFont typeface="Arial"/>
                        <a:buChar char="•"/>
                        <a:defRPr sz="1600" b="0"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правообладатели объектов недвижимости (юридическое или физическое лицо) вправе подать декларацию о характеристиках соответствующих объектов недвижимости;</a:t>
                      </a:r>
                    </a:p>
                  </a:txBody>
                  <a:tcPr marL="0" marR="0" marT="0" marB="0" horzOverflow="overflow"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325">
                <a:tc>
                  <a:txBody>
                    <a:bodyPr/>
                    <a:lstStyle/>
                    <a:p>
                      <a:pPr marL="285750" indent="-285750" algn="just" defTabSz="653020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декларация подается лично, почтовым отправлением или с использованием информационно-телекоммуникационных сетей общего пользования, в том числе сети "Интернет", включая портал государственных и муниципальных услуг;</a:t>
                      </a:r>
                    </a:p>
                  </a:txBody>
                  <a:tcPr marL="0" marR="0" marT="0" marB="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16">
                <a:tc>
                  <a:txBody>
                    <a:bodyPr/>
                    <a:lstStyle/>
                    <a:p>
                      <a:pPr marL="285750" indent="-285750" algn="just" defTabSz="653020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срок рассмотрения декларации в течение 20 рабочих дней;</a:t>
                      </a:r>
                    </a:p>
                  </a:txBody>
                  <a:tcPr marL="0" marR="0" marT="0" marB="0" horzOverflow="overflow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22">
                <a:tc>
                  <a:txBody>
                    <a:bodyPr/>
                    <a:lstStyle/>
                    <a:p>
                      <a:pPr marL="285750" indent="-285750" algn="just" defTabSz="653020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рекомендуемая дата завершения подачи декларации до 1 ноября 2018 года;</a:t>
                      </a:r>
                      <a:endParaRPr b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horzOverflow="overflow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945">
                <a:tc>
                  <a:txBody>
                    <a:bodyPr/>
                    <a:lstStyle/>
                    <a:p>
                      <a:pPr marL="285750" indent="-285750" algn="just" defTabSz="653020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по итогам рассмотрения декларации в адрес заявителя и собственника объекта недвижимости направляется уведомление об учете информации, содержащейся в декларации, или об отказе в учете такой информации с обоснованием отказа в ее учете по каждой неучтенной характеристике объекта недвижимости.</a:t>
                      </a:r>
                      <a:endParaRPr b="1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horzOverflow="overflow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4" name="Прямоугольник 21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Прямая соединительная линия 6"/>
          <p:cNvSpPr/>
          <p:nvPr/>
        </p:nvSpPr>
        <p:spPr>
          <a:xfrm>
            <a:off x="992559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Прямоугольник 7"/>
          <p:cNvSpPr txBox="1"/>
          <p:nvPr/>
        </p:nvSpPr>
        <p:spPr>
          <a:xfrm>
            <a:off x="8876068" y="285728"/>
            <a:ext cx="882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9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14"/>
          <p:cNvSpPr txBox="1"/>
          <p:nvPr/>
        </p:nvSpPr>
        <p:spPr>
          <a:xfrm>
            <a:off x="560511" y="437502"/>
            <a:ext cx="770485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44932" lvl="1" indent="81578" algn="ctr">
              <a:spcBef>
                <a:spcPts val="300"/>
              </a:spcBef>
              <a:defRPr sz="16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Методика кадастровой оценки утверждена приказом Минэкономразвития России от 12.05.2017 года №226.</a:t>
            </a:r>
          </a:p>
        </p:txBody>
      </p:sp>
      <p:sp>
        <p:nvSpPr>
          <p:cNvPr id="309" name="Прямоугольник 12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2" name="Прямоугольник 7"/>
          <p:cNvGrpSpPr/>
          <p:nvPr/>
        </p:nvGrpSpPr>
        <p:grpSpPr>
          <a:xfrm>
            <a:off x="2845480" y="2348880"/>
            <a:ext cx="3143274" cy="916338"/>
            <a:chOff x="0" y="0"/>
            <a:chExt cx="3143272" cy="916336"/>
          </a:xfrm>
        </p:grpSpPr>
        <p:sp>
          <p:nvSpPr>
            <p:cNvPr id="310" name="Прямоугольник"/>
            <p:cNvSpPr/>
            <p:nvPr/>
          </p:nvSpPr>
          <p:spPr>
            <a:xfrm>
              <a:off x="-1" y="0"/>
              <a:ext cx="3143274" cy="91633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Кадастровая стоимость определяется методами массовой оценки"/>
            <p:cNvSpPr txBox="1"/>
            <p:nvPr/>
          </p:nvSpPr>
          <p:spPr>
            <a:xfrm>
              <a:off x="-1" y="88598"/>
              <a:ext cx="3143274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Кадастровая стоимость определяется методами массовой оценки</a:t>
              </a:r>
            </a:p>
          </p:txBody>
        </p:sp>
      </p:grpSp>
      <p:grpSp>
        <p:nvGrpSpPr>
          <p:cNvPr id="315" name="Прямоугольник 15"/>
          <p:cNvGrpSpPr/>
          <p:nvPr/>
        </p:nvGrpSpPr>
        <p:grpSpPr>
          <a:xfrm>
            <a:off x="1345282" y="3500437"/>
            <a:ext cx="6143670" cy="785819"/>
            <a:chOff x="0" y="0"/>
            <a:chExt cx="6143668" cy="785818"/>
          </a:xfrm>
        </p:grpSpPr>
        <p:sp>
          <p:nvSpPr>
            <p:cNvPr id="313" name="Прямоугольник"/>
            <p:cNvSpPr/>
            <p:nvPr/>
          </p:nvSpPr>
          <p:spPr>
            <a:xfrm>
              <a:off x="-1" y="-1"/>
              <a:ext cx="6143670" cy="78582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4" name="Группировка объектов недвижимости со схожими характеристиками."/>
            <p:cNvSpPr txBox="1"/>
            <p:nvPr/>
          </p:nvSpPr>
          <p:spPr>
            <a:xfrm>
              <a:off x="-1" y="239239"/>
              <a:ext cx="614367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Группировка объектов недвижимости со схожими характеристиками.</a:t>
              </a:r>
            </a:p>
          </p:txBody>
        </p:sp>
      </p:grpSp>
      <p:grpSp>
        <p:nvGrpSpPr>
          <p:cNvPr id="318" name="Прямоугольник 16"/>
          <p:cNvGrpSpPr/>
          <p:nvPr/>
        </p:nvGrpSpPr>
        <p:grpSpPr>
          <a:xfrm>
            <a:off x="2774043" y="4643446"/>
            <a:ext cx="3286148" cy="714381"/>
            <a:chOff x="0" y="0"/>
            <a:chExt cx="3286147" cy="714379"/>
          </a:xfrm>
        </p:grpSpPr>
        <p:sp>
          <p:nvSpPr>
            <p:cNvPr id="316" name="Прямоугольник"/>
            <p:cNvSpPr/>
            <p:nvPr/>
          </p:nvSpPr>
          <p:spPr>
            <a:xfrm>
              <a:off x="-1" y="0"/>
              <a:ext cx="3286149" cy="71438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7" name="Три подхода определения к оценке"/>
            <p:cNvSpPr txBox="1"/>
            <p:nvPr/>
          </p:nvSpPr>
          <p:spPr>
            <a:xfrm>
              <a:off x="-1" y="203519"/>
              <a:ext cx="328614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Три подхода определения к оценке</a:t>
              </a:r>
            </a:p>
          </p:txBody>
        </p:sp>
      </p:grpSp>
      <p:grpSp>
        <p:nvGrpSpPr>
          <p:cNvPr id="321" name="Прямоугольник 17"/>
          <p:cNvGrpSpPr/>
          <p:nvPr/>
        </p:nvGrpSpPr>
        <p:grpSpPr>
          <a:xfrm>
            <a:off x="1059530" y="5715015"/>
            <a:ext cx="1728193" cy="857257"/>
            <a:chOff x="0" y="0"/>
            <a:chExt cx="1728191" cy="857256"/>
          </a:xfrm>
        </p:grpSpPr>
        <p:sp>
          <p:nvSpPr>
            <p:cNvPr id="319" name="Прямоугольник"/>
            <p:cNvSpPr/>
            <p:nvPr/>
          </p:nvSpPr>
          <p:spPr>
            <a:xfrm>
              <a:off x="0" y="-1"/>
              <a:ext cx="1728192" cy="8572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0" name="1. Затратный"/>
            <p:cNvSpPr txBox="1"/>
            <p:nvPr/>
          </p:nvSpPr>
          <p:spPr>
            <a:xfrm>
              <a:off x="0" y="274958"/>
              <a:ext cx="172819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1. Затратный</a:t>
              </a:r>
            </a:p>
          </p:txBody>
        </p:sp>
      </p:grpSp>
      <p:grpSp>
        <p:nvGrpSpPr>
          <p:cNvPr id="324" name="Прямоугольник 18"/>
          <p:cNvGrpSpPr/>
          <p:nvPr/>
        </p:nvGrpSpPr>
        <p:grpSpPr>
          <a:xfrm>
            <a:off x="3488423" y="5715015"/>
            <a:ext cx="1857389" cy="857257"/>
            <a:chOff x="0" y="0"/>
            <a:chExt cx="1857387" cy="857256"/>
          </a:xfrm>
        </p:grpSpPr>
        <p:sp>
          <p:nvSpPr>
            <p:cNvPr id="322" name="Прямоугольник"/>
            <p:cNvSpPr/>
            <p:nvPr/>
          </p:nvSpPr>
          <p:spPr>
            <a:xfrm>
              <a:off x="0" y="-1"/>
              <a:ext cx="1857388" cy="8572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3" name="2. Доходный"/>
            <p:cNvSpPr txBox="1"/>
            <p:nvPr/>
          </p:nvSpPr>
          <p:spPr>
            <a:xfrm>
              <a:off x="0" y="274958"/>
              <a:ext cx="185738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2. Доходный</a:t>
              </a:r>
            </a:p>
          </p:txBody>
        </p:sp>
      </p:grpSp>
      <p:sp>
        <p:nvSpPr>
          <p:cNvPr id="337" name="Прямая со стрелкой 19"/>
          <p:cNvSpPr/>
          <p:nvPr/>
        </p:nvSpPr>
        <p:spPr>
          <a:xfrm>
            <a:off x="4417116" y="3265264"/>
            <a:ext cx="1" cy="216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28" name="Прямоугольник 30"/>
          <p:cNvGrpSpPr/>
          <p:nvPr/>
        </p:nvGrpSpPr>
        <p:grpSpPr>
          <a:xfrm>
            <a:off x="5988753" y="5715015"/>
            <a:ext cx="1729153" cy="857257"/>
            <a:chOff x="0" y="0"/>
            <a:chExt cx="1729152" cy="857256"/>
          </a:xfrm>
        </p:grpSpPr>
        <p:sp>
          <p:nvSpPr>
            <p:cNvPr id="326" name="Прямоугольник"/>
            <p:cNvSpPr/>
            <p:nvPr/>
          </p:nvSpPr>
          <p:spPr>
            <a:xfrm>
              <a:off x="-1" y="-1"/>
              <a:ext cx="1729154" cy="8572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7" name="3. Сравнительный"/>
            <p:cNvSpPr txBox="1"/>
            <p:nvPr/>
          </p:nvSpPr>
          <p:spPr>
            <a:xfrm>
              <a:off x="-1" y="274958"/>
              <a:ext cx="172915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3. Сравнительный</a:t>
              </a:r>
            </a:p>
          </p:txBody>
        </p:sp>
      </p:grpSp>
      <p:sp>
        <p:nvSpPr>
          <p:cNvPr id="338" name="Прямая со стрелкой 34"/>
          <p:cNvSpPr/>
          <p:nvPr/>
        </p:nvSpPr>
        <p:spPr>
          <a:xfrm>
            <a:off x="4417116" y="4305300"/>
            <a:ext cx="1" cy="319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39" name="Прямая со стрелкой 41"/>
          <p:cNvSpPr/>
          <p:nvPr/>
        </p:nvSpPr>
        <p:spPr>
          <a:xfrm>
            <a:off x="2806574" y="5376871"/>
            <a:ext cx="789781" cy="362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40" name="Прямая со стрелкой 43"/>
          <p:cNvSpPr/>
          <p:nvPr/>
        </p:nvSpPr>
        <p:spPr>
          <a:xfrm>
            <a:off x="5219025" y="5376871"/>
            <a:ext cx="750679" cy="352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41" name="Прямая со стрелкой 45"/>
          <p:cNvSpPr/>
          <p:nvPr/>
        </p:nvSpPr>
        <p:spPr>
          <a:xfrm>
            <a:off x="4417116" y="5376871"/>
            <a:ext cx="1" cy="319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33" name="Прямая соединительная линия 21"/>
          <p:cNvSpPr/>
          <p:nvPr/>
        </p:nvSpPr>
        <p:spPr>
          <a:xfrm>
            <a:off x="1031030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TextBox 23"/>
          <p:cNvSpPr txBox="1"/>
          <p:nvPr/>
        </p:nvSpPr>
        <p:spPr>
          <a:xfrm>
            <a:off x="598982" y="1268759"/>
            <a:ext cx="784887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Начало государственной оценки в 2019 году          Ответственный – ГБУ РД «Дагтехкадастр»</a:t>
            </a:r>
          </a:p>
        </p:txBody>
      </p:sp>
      <p:sp>
        <p:nvSpPr>
          <p:cNvPr id="335" name="TextBox 24"/>
          <p:cNvSpPr txBox="1"/>
          <p:nvPr/>
        </p:nvSpPr>
        <p:spPr>
          <a:xfrm>
            <a:off x="704528" y="1628799"/>
            <a:ext cx="792088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Основные принципы определения кадастровой стоимости   объектов недвижимости</a:t>
            </a:r>
          </a:p>
        </p:txBody>
      </p:sp>
      <p:sp>
        <p:nvSpPr>
          <p:cNvPr id="336" name="Прямоугольник 22"/>
          <p:cNvSpPr txBox="1"/>
          <p:nvPr/>
        </p:nvSpPr>
        <p:spPr>
          <a:xfrm>
            <a:off x="8875398" y="285728"/>
            <a:ext cx="1012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0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Прямоугольник 14"/>
          <p:cNvSpPr txBox="1"/>
          <p:nvPr/>
        </p:nvSpPr>
        <p:spPr>
          <a:xfrm>
            <a:off x="774826" y="163015"/>
            <a:ext cx="705678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44932" lvl="1" indent="81578" algn="ctr">
              <a:spcBef>
                <a:spcPts val="500"/>
              </a:spcBef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Методика кадастровой оценки</a:t>
            </a:r>
          </a:p>
        </p:txBody>
      </p:sp>
      <p:sp>
        <p:nvSpPr>
          <p:cNvPr id="344" name="Прямоугольник 12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7" name="Прямоугольник 7"/>
          <p:cNvGrpSpPr/>
          <p:nvPr/>
        </p:nvGrpSpPr>
        <p:grpSpPr>
          <a:xfrm>
            <a:off x="703387" y="857231"/>
            <a:ext cx="2571769" cy="889661"/>
            <a:chOff x="0" y="0"/>
            <a:chExt cx="2571768" cy="889660"/>
          </a:xfrm>
        </p:grpSpPr>
        <p:sp>
          <p:nvSpPr>
            <p:cNvPr id="345" name="Прямоугольник"/>
            <p:cNvSpPr/>
            <p:nvPr/>
          </p:nvSpPr>
          <p:spPr>
            <a:xfrm>
              <a:off x="-1" y="-1"/>
              <a:ext cx="2571770" cy="889662"/>
            </a:xfrm>
            <a:prstGeom prst="rect">
              <a:avLst/>
            </a:prstGeom>
            <a:noFill/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Определение ценообразующих факторов объектов недвижимости"/>
            <p:cNvSpPr txBox="1"/>
            <p:nvPr/>
          </p:nvSpPr>
          <p:spPr>
            <a:xfrm>
              <a:off x="-1" y="75260"/>
              <a:ext cx="2571770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Определение ценообразующих факторов объектов недвижимости</a:t>
              </a:r>
            </a:p>
          </p:txBody>
        </p:sp>
      </p:grpSp>
      <p:grpSp>
        <p:nvGrpSpPr>
          <p:cNvPr id="350" name="Прямоугольник 15"/>
          <p:cNvGrpSpPr/>
          <p:nvPr/>
        </p:nvGrpSpPr>
        <p:grpSpPr>
          <a:xfrm>
            <a:off x="3775221" y="857231"/>
            <a:ext cx="2071703" cy="889662"/>
            <a:chOff x="0" y="0"/>
            <a:chExt cx="2071702" cy="889661"/>
          </a:xfrm>
        </p:grpSpPr>
        <p:sp>
          <p:nvSpPr>
            <p:cNvPr id="348" name="Прямоугольник"/>
            <p:cNvSpPr/>
            <p:nvPr/>
          </p:nvSpPr>
          <p:spPr>
            <a:xfrm>
              <a:off x="-1" y="-1"/>
              <a:ext cx="2071704" cy="88966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9" name="Первичная группировка объектов недвижимости"/>
            <p:cNvSpPr txBox="1"/>
            <p:nvPr/>
          </p:nvSpPr>
          <p:spPr>
            <a:xfrm>
              <a:off x="-1" y="75260"/>
              <a:ext cx="2071704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Первичная группировка объектов недвижимости</a:t>
              </a:r>
            </a:p>
          </p:txBody>
        </p:sp>
      </p:grpSp>
      <p:grpSp>
        <p:nvGrpSpPr>
          <p:cNvPr id="353" name="Прямоугольник 16"/>
          <p:cNvGrpSpPr/>
          <p:nvPr/>
        </p:nvGrpSpPr>
        <p:grpSpPr>
          <a:xfrm>
            <a:off x="6204113" y="833228"/>
            <a:ext cx="2286018" cy="955041"/>
            <a:chOff x="0" y="0"/>
            <a:chExt cx="2286016" cy="955039"/>
          </a:xfrm>
        </p:grpSpPr>
        <p:sp>
          <p:nvSpPr>
            <p:cNvPr id="351" name="Прямоугольник"/>
            <p:cNvSpPr/>
            <p:nvPr/>
          </p:nvSpPr>
          <p:spPr>
            <a:xfrm>
              <a:off x="0" y="24002"/>
              <a:ext cx="2286017" cy="907036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2" name="Сбор сведений о значениях ценообразующих факторов"/>
            <p:cNvSpPr txBox="1"/>
            <p:nvPr/>
          </p:nvSpPr>
          <p:spPr>
            <a:xfrm>
              <a:off x="0" y="-1"/>
              <a:ext cx="2286017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Сбор сведений о значениях ценообразующих факторов</a:t>
              </a:r>
            </a:p>
          </p:txBody>
        </p:sp>
      </p:grpSp>
      <p:grpSp>
        <p:nvGrpSpPr>
          <p:cNvPr id="356" name="Прямоугольник 17"/>
          <p:cNvGrpSpPr/>
          <p:nvPr/>
        </p:nvGrpSpPr>
        <p:grpSpPr>
          <a:xfrm>
            <a:off x="631949" y="2465384"/>
            <a:ext cx="1728193" cy="892179"/>
            <a:chOff x="0" y="0"/>
            <a:chExt cx="1728191" cy="892178"/>
          </a:xfrm>
        </p:grpSpPr>
        <p:sp>
          <p:nvSpPr>
            <p:cNvPr id="354" name="Прямоугольник"/>
            <p:cNvSpPr/>
            <p:nvPr/>
          </p:nvSpPr>
          <p:spPr>
            <a:xfrm>
              <a:off x="0" y="-1"/>
              <a:ext cx="1728192" cy="89218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5" name="Сбор рыночной информации"/>
            <p:cNvSpPr txBox="1"/>
            <p:nvPr/>
          </p:nvSpPr>
          <p:spPr>
            <a:xfrm>
              <a:off x="0" y="184469"/>
              <a:ext cx="1728192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Сбор рыночной информации</a:t>
              </a:r>
            </a:p>
          </p:txBody>
        </p:sp>
      </p:grpSp>
      <p:grpSp>
        <p:nvGrpSpPr>
          <p:cNvPr id="359" name="Прямоугольник 18"/>
          <p:cNvGrpSpPr/>
          <p:nvPr/>
        </p:nvGrpSpPr>
        <p:grpSpPr>
          <a:xfrm>
            <a:off x="3703783" y="2500305"/>
            <a:ext cx="2071704" cy="857257"/>
            <a:chOff x="0" y="0"/>
            <a:chExt cx="2071702" cy="857256"/>
          </a:xfrm>
        </p:grpSpPr>
        <p:sp>
          <p:nvSpPr>
            <p:cNvPr id="357" name="Прямоугольник"/>
            <p:cNvSpPr/>
            <p:nvPr/>
          </p:nvSpPr>
          <p:spPr>
            <a:xfrm>
              <a:off x="-1" y="-1"/>
              <a:ext cx="2071704" cy="85725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8" name="Группировка объектов недвижимости"/>
            <p:cNvSpPr txBox="1"/>
            <p:nvPr/>
          </p:nvSpPr>
          <p:spPr>
            <a:xfrm>
              <a:off x="-1" y="167007"/>
              <a:ext cx="207170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Группировка объектов недвижимости</a:t>
              </a:r>
            </a:p>
          </p:txBody>
        </p:sp>
      </p:grpSp>
      <p:sp>
        <p:nvSpPr>
          <p:cNvPr id="386" name="Прямая со стрелкой 19"/>
          <p:cNvSpPr/>
          <p:nvPr/>
        </p:nvSpPr>
        <p:spPr>
          <a:xfrm>
            <a:off x="3294187" y="1302061"/>
            <a:ext cx="46198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63" name="Прямоугольник 30"/>
          <p:cNvGrpSpPr/>
          <p:nvPr/>
        </p:nvGrpSpPr>
        <p:grpSpPr>
          <a:xfrm>
            <a:off x="6204113" y="2214553"/>
            <a:ext cx="2286017" cy="1428761"/>
            <a:chOff x="0" y="0"/>
            <a:chExt cx="2286016" cy="1428759"/>
          </a:xfrm>
        </p:grpSpPr>
        <p:sp>
          <p:nvSpPr>
            <p:cNvPr id="361" name="Прямоугольник"/>
            <p:cNvSpPr/>
            <p:nvPr/>
          </p:nvSpPr>
          <p:spPr>
            <a:xfrm>
              <a:off x="-1" y="0"/>
              <a:ext cx="2286018" cy="142876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2" name="Построение модели оценки кадастровой стоимости и обоснование выбора вида модели оценки кадастровой стоимости"/>
            <p:cNvSpPr txBox="1"/>
            <p:nvPr/>
          </p:nvSpPr>
          <p:spPr>
            <a:xfrm>
              <a:off x="-1" y="20959"/>
              <a:ext cx="2286018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Построение модели оценки кадастровой стоимости и обоснование выбора вида модели оценки кадастровой стоимости</a:t>
              </a:r>
            </a:p>
          </p:txBody>
        </p:sp>
      </p:grpSp>
      <p:sp>
        <p:nvSpPr>
          <p:cNvPr id="387" name="Прямая со стрелкой 34"/>
          <p:cNvSpPr/>
          <p:nvPr/>
        </p:nvSpPr>
        <p:spPr>
          <a:xfrm>
            <a:off x="5865959" y="1305674"/>
            <a:ext cx="319105" cy="1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88" name="Прямая со стрелкой 41"/>
          <p:cNvSpPr/>
          <p:nvPr/>
        </p:nvSpPr>
        <p:spPr>
          <a:xfrm>
            <a:off x="2378993" y="1628661"/>
            <a:ext cx="3806071" cy="1041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89" name="Прямая со стрелкой 43"/>
          <p:cNvSpPr/>
          <p:nvPr/>
        </p:nvSpPr>
        <p:spPr>
          <a:xfrm>
            <a:off x="5794521" y="2928933"/>
            <a:ext cx="39054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90" name="Прямая со стрелкой 45"/>
          <p:cNvSpPr/>
          <p:nvPr/>
        </p:nvSpPr>
        <p:spPr>
          <a:xfrm>
            <a:off x="2378993" y="2916226"/>
            <a:ext cx="1305742" cy="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70" name="Прямоугольник 78"/>
          <p:cNvGrpSpPr/>
          <p:nvPr/>
        </p:nvGrpSpPr>
        <p:grpSpPr>
          <a:xfrm>
            <a:off x="560512" y="4143380"/>
            <a:ext cx="1857388" cy="1071571"/>
            <a:chOff x="0" y="0"/>
            <a:chExt cx="1857387" cy="1071569"/>
          </a:xfrm>
        </p:grpSpPr>
        <p:sp>
          <p:nvSpPr>
            <p:cNvPr id="368" name="Прямоугольник"/>
            <p:cNvSpPr/>
            <p:nvPr/>
          </p:nvSpPr>
          <p:spPr>
            <a:xfrm>
              <a:off x="0" y="0"/>
              <a:ext cx="1857388" cy="107157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9" name="Анализ качества модели оценки кадастровой стоимости"/>
            <p:cNvSpPr txBox="1"/>
            <p:nvPr/>
          </p:nvSpPr>
          <p:spPr>
            <a:xfrm>
              <a:off x="0" y="58264"/>
              <a:ext cx="1857388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Анализ качества модели оценки кадастровой стоимости</a:t>
              </a:r>
            </a:p>
          </p:txBody>
        </p:sp>
      </p:grpSp>
      <p:sp>
        <p:nvSpPr>
          <p:cNvPr id="371" name="Прямая со стрелкой 79"/>
          <p:cNvSpPr/>
          <p:nvPr/>
        </p:nvSpPr>
        <p:spPr>
          <a:xfrm flipH="1">
            <a:off x="1489206" y="3649013"/>
            <a:ext cx="5857917" cy="494368"/>
          </a:xfrm>
          <a:prstGeom prst="line">
            <a:avLst/>
          </a:prstGeom>
          <a:ln w="31750">
            <a:solidFill>
              <a:srgbClr val="92D05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4" name="Прямоугольник 92"/>
          <p:cNvGrpSpPr/>
          <p:nvPr/>
        </p:nvGrpSpPr>
        <p:grpSpPr>
          <a:xfrm>
            <a:off x="3632346" y="4143380"/>
            <a:ext cx="2143141" cy="1071571"/>
            <a:chOff x="0" y="0"/>
            <a:chExt cx="2143139" cy="1071569"/>
          </a:xfrm>
        </p:grpSpPr>
        <p:sp>
          <p:nvSpPr>
            <p:cNvPr id="372" name="Прямоугольник"/>
            <p:cNvSpPr/>
            <p:nvPr/>
          </p:nvSpPr>
          <p:spPr>
            <a:xfrm>
              <a:off x="0" y="0"/>
              <a:ext cx="2143140" cy="107157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73" name="Расчет кадастровой стоимости"/>
            <p:cNvSpPr txBox="1"/>
            <p:nvPr/>
          </p:nvSpPr>
          <p:spPr>
            <a:xfrm>
              <a:off x="0" y="274164"/>
              <a:ext cx="214314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Расчет кадастровой стоимости</a:t>
              </a:r>
            </a:p>
          </p:txBody>
        </p:sp>
      </p:grpSp>
      <p:sp>
        <p:nvSpPr>
          <p:cNvPr id="391" name="Прямая со стрелкой 93"/>
          <p:cNvSpPr/>
          <p:nvPr/>
        </p:nvSpPr>
        <p:spPr>
          <a:xfrm>
            <a:off x="2436937" y="4679165"/>
            <a:ext cx="11763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78" name="Прямоугольник 97"/>
          <p:cNvGrpSpPr/>
          <p:nvPr/>
        </p:nvGrpSpPr>
        <p:grpSpPr>
          <a:xfrm>
            <a:off x="6204113" y="4143380"/>
            <a:ext cx="2286017" cy="1071571"/>
            <a:chOff x="0" y="0"/>
            <a:chExt cx="2286016" cy="1071569"/>
          </a:xfrm>
        </p:grpSpPr>
        <p:sp>
          <p:nvSpPr>
            <p:cNvPr id="376" name="Прямоугольник"/>
            <p:cNvSpPr/>
            <p:nvPr/>
          </p:nvSpPr>
          <p:spPr>
            <a:xfrm>
              <a:off x="-1" y="0"/>
              <a:ext cx="2286018" cy="107157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77" name="Анализ результатов определения кадастровой стоимости"/>
            <p:cNvSpPr txBox="1"/>
            <p:nvPr/>
          </p:nvSpPr>
          <p:spPr>
            <a:xfrm>
              <a:off x="-1" y="166214"/>
              <a:ext cx="2286018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Анализ результатов определения кадастровой стоимости</a:t>
              </a:r>
            </a:p>
          </p:txBody>
        </p:sp>
      </p:grpSp>
      <p:sp>
        <p:nvSpPr>
          <p:cNvPr id="392" name="Прямая со стрелкой 98"/>
          <p:cNvSpPr/>
          <p:nvPr/>
        </p:nvSpPr>
        <p:spPr>
          <a:xfrm>
            <a:off x="5794521" y="4679165"/>
            <a:ext cx="39054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382" name="Прямоугольник 104"/>
          <p:cNvGrpSpPr/>
          <p:nvPr/>
        </p:nvGrpSpPr>
        <p:grpSpPr>
          <a:xfrm>
            <a:off x="2775089" y="5572140"/>
            <a:ext cx="3429025" cy="1071571"/>
            <a:chOff x="0" y="0"/>
            <a:chExt cx="3429024" cy="1071569"/>
          </a:xfrm>
        </p:grpSpPr>
        <p:sp>
          <p:nvSpPr>
            <p:cNvPr id="380" name="Прямоугольник"/>
            <p:cNvSpPr/>
            <p:nvPr/>
          </p:nvSpPr>
          <p:spPr>
            <a:xfrm>
              <a:off x="-1" y="0"/>
              <a:ext cx="3429026" cy="107157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1" name="Составление отчета об итогах государственной кадастровой оценки"/>
            <p:cNvSpPr txBox="1"/>
            <p:nvPr/>
          </p:nvSpPr>
          <p:spPr>
            <a:xfrm>
              <a:off x="-1" y="274164"/>
              <a:ext cx="3429026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Составление отчета об итогах государственной кадастровой оценки</a:t>
              </a:r>
            </a:p>
          </p:txBody>
        </p:sp>
      </p:grpSp>
      <p:sp>
        <p:nvSpPr>
          <p:cNvPr id="383" name="Прямая соединительная линия 26"/>
          <p:cNvSpPr/>
          <p:nvPr/>
        </p:nvSpPr>
        <p:spPr>
          <a:xfrm>
            <a:off x="1103515" y="692695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3" name="Прямая со стрелкой 101"/>
          <p:cNvSpPr/>
          <p:nvPr/>
        </p:nvSpPr>
        <p:spPr>
          <a:xfrm>
            <a:off x="5599271" y="5233992"/>
            <a:ext cx="638196" cy="319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1750">
            <a:solidFill>
              <a:srgbClr val="92D050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385" name="Прямоугольник 27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1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Прямоугольник 14"/>
          <p:cNvSpPr txBox="1"/>
          <p:nvPr/>
        </p:nvSpPr>
        <p:spPr>
          <a:xfrm>
            <a:off x="848544" y="318198"/>
            <a:ext cx="705678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44932" lvl="1" indent="81578" algn="ctr">
              <a:spcBef>
                <a:spcPts val="500"/>
              </a:spcBef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Методика кадастровой оценки земельного участка</a:t>
            </a:r>
          </a:p>
        </p:txBody>
      </p:sp>
      <p:sp>
        <p:nvSpPr>
          <p:cNvPr id="396" name="Прямоугольник 12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9" name="Прямоугольник 15"/>
          <p:cNvGrpSpPr/>
          <p:nvPr/>
        </p:nvGrpSpPr>
        <p:grpSpPr>
          <a:xfrm>
            <a:off x="1177233" y="1268759"/>
            <a:ext cx="2555169" cy="785819"/>
            <a:chOff x="0" y="0"/>
            <a:chExt cx="2555168" cy="785818"/>
          </a:xfrm>
        </p:grpSpPr>
        <p:sp>
          <p:nvSpPr>
            <p:cNvPr id="397" name="Прямоугольник"/>
            <p:cNvSpPr/>
            <p:nvPr/>
          </p:nvSpPr>
          <p:spPr>
            <a:xfrm>
              <a:off x="-1" y="-1"/>
              <a:ext cx="2555170" cy="78582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98" name="Учитываются:"/>
            <p:cNvSpPr txBox="1"/>
            <p:nvPr/>
          </p:nvSpPr>
          <p:spPr>
            <a:xfrm>
              <a:off x="-1" y="239239"/>
              <a:ext cx="255517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Учитываются:</a:t>
              </a:r>
            </a:p>
          </p:txBody>
        </p:sp>
      </p:grpSp>
      <p:grpSp>
        <p:nvGrpSpPr>
          <p:cNvPr id="402" name="Прямоугольник 16"/>
          <p:cNvGrpSpPr/>
          <p:nvPr/>
        </p:nvGrpSpPr>
        <p:grpSpPr>
          <a:xfrm>
            <a:off x="1177233" y="2439555"/>
            <a:ext cx="2555170" cy="4193541"/>
            <a:chOff x="0" y="0"/>
            <a:chExt cx="2555168" cy="4193540"/>
          </a:xfrm>
        </p:grpSpPr>
        <p:sp>
          <p:nvSpPr>
            <p:cNvPr id="400" name="Прямоугольник"/>
            <p:cNvSpPr/>
            <p:nvPr/>
          </p:nvSpPr>
          <p:spPr>
            <a:xfrm>
              <a:off x="0" y="13821"/>
              <a:ext cx="2555169" cy="416589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01" name="Обеспеченность (наличие либо отсутствие) инженерной и транспортной инфраструктурой (наличие инженерного и транспортного обеспечения до границ земельного участка);…"/>
            <p:cNvSpPr txBox="1"/>
            <p:nvPr/>
          </p:nvSpPr>
          <p:spPr>
            <a:xfrm>
              <a:off x="0" y="-1"/>
              <a:ext cx="2555169" cy="419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Обеспеченность (наличие либо отсутствие) инженерной и транспортной инфраструктурой (наличие инженерного и транспортного обеспечения до границ земельного участка);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Степень освоения окружающей территории земельного участка (характеристики окружения земельного участка);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Существующий рельеф земельного участка (при наличии информации о влиянии на стоимость)</a:t>
              </a:r>
            </a:p>
          </p:txBody>
        </p:sp>
      </p:grpSp>
      <p:sp>
        <p:nvSpPr>
          <p:cNvPr id="413" name="Прямая со стрелкой 34"/>
          <p:cNvSpPr/>
          <p:nvPr/>
        </p:nvSpPr>
        <p:spPr>
          <a:xfrm>
            <a:off x="2454817" y="2073622"/>
            <a:ext cx="1" cy="360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miter/>
          </a:ln>
        </p:spPr>
        <p:txBody>
          <a:bodyPr/>
          <a:lstStyle/>
          <a:p>
            <a:endParaRPr/>
          </a:p>
        </p:txBody>
      </p:sp>
      <p:grpSp>
        <p:nvGrpSpPr>
          <p:cNvPr id="406" name="Прямоугольник 67"/>
          <p:cNvGrpSpPr/>
          <p:nvPr/>
        </p:nvGrpSpPr>
        <p:grpSpPr>
          <a:xfrm>
            <a:off x="4705625" y="1330592"/>
            <a:ext cx="2646446" cy="785819"/>
            <a:chOff x="0" y="0"/>
            <a:chExt cx="2646445" cy="785818"/>
          </a:xfrm>
        </p:grpSpPr>
        <p:sp>
          <p:nvSpPr>
            <p:cNvPr id="404" name="Прямоугольник"/>
            <p:cNvSpPr/>
            <p:nvPr/>
          </p:nvSpPr>
          <p:spPr>
            <a:xfrm>
              <a:off x="-1" y="-1"/>
              <a:ext cx="2646447" cy="78582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05" name="Не учитываются:"/>
            <p:cNvSpPr txBox="1"/>
            <p:nvPr/>
          </p:nvSpPr>
          <p:spPr>
            <a:xfrm>
              <a:off x="-1" y="239239"/>
              <a:ext cx="264644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Не учитываются:</a:t>
              </a:r>
            </a:p>
          </p:txBody>
        </p:sp>
      </p:grpSp>
      <p:grpSp>
        <p:nvGrpSpPr>
          <p:cNvPr id="409" name="Прямоугольник 68"/>
          <p:cNvGrpSpPr/>
          <p:nvPr/>
        </p:nvGrpSpPr>
        <p:grpSpPr>
          <a:xfrm>
            <a:off x="4705625" y="2450802"/>
            <a:ext cx="2646447" cy="4193541"/>
            <a:chOff x="0" y="0"/>
            <a:chExt cx="2646445" cy="4193540"/>
          </a:xfrm>
        </p:grpSpPr>
        <p:sp>
          <p:nvSpPr>
            <p:cNvPr id="407" name="Прямоугольник"/>
            <p:cNvSpPr/>
            <p:nvPr/>
          </p:nvSpPr>
          <p:spPr>
            <a:xfrm>
              <a:off x="0" y="25068"/>
              <a:ext cx="2646446" cy="414340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08" name="Улучшения земельного участка, которые поставлены на кадастровый учет и (или) бухгалтерский учет;…"/>
            <p:cNvSpPr txBox="1"/>
            <p:nvPr/>
          </p:nvSpPr>
          <p:spPr>
            <a:xfrm>
              <a:off x="0" y="0"/>
              <a:ext cx="2646446" cy="419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Улучшения земельного участка, которые поставлены на кадастровый учет и (или) бухгалтерский учет;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Степень благоустройства (внутриплощадочные инженерные коммуникации (расположенные внутри установленных границ земельного участка),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 Искусственные покрытия, малые архитектурные формы, за исключением сложившегося на дату определения кадастровой стоимости рельефа);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Озеленение</a:t>
              </a:r>
            </a:p>
          </p:txBody>
        </p:sp>
      </p:grpSp>
      <p:sp>
        <p:nvSpPr>
          <p:cNvPr id="414" name="Прямая со стрелкой 69"/>
          <p:cNvSpPr/>
          <p:nvPr/>
        </p:nvSpPr>
        <p:spPr>
          <a:xfrm>
            <a:off x="6028848" y="2135454"/>
            <a:ext cx="1" cy="315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11" name="Прямая соединительная линия 18"/>
          <p:cNvSpPr/>
          <p:nvPr/>
        </p:nvSpPr>
        <p:spPr>
          <a:xfrm>
            <a:off x="1177233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2" name="Прямоугольник 13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12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оугольник 14"/>
          <p:cNvSpPr txBox="1"/>
          <p:nvPr/>
        </p:nvSpPr>
        <p:spPr>
          <a:xfrm>
            <a:off x="704528" y="86021"/>
            <a:ext cx="705678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44932" lvl="1" indent="81578" algn="ctr">
              <a:spcBef>
                <a:spcPts val="500"/>
              </a:spcBef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Методика кадастровой оценки объекта капитального строительства</a:t>
            </a:r>
          </a:p>
        </p:txBody>
      </p:sp>
      <p:sp>
        <p:nvSpPr>
          <p:cNvPr id="417" name="Прямоугольник 12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0" name="Прямоугольник 15"/>
          <p:cNvGrpSpPr/>
          <p:nvPr/>
        </p:nvGrpSpPr>
        <p:grpSpPr>
          <a:xfrm>
            <a:off x="1061718" y="1142984"/>
            <a:ext cx="2419773" cy="785819"/>
            <a:chOff x="0" y="0"/>
            <a:chExt cx="2419772" cy="785818"/>
          </a:xfrm>
        </p:grpSpPr>
        <p:sp>
          <p:nvSpPr>
            <p:cNvPr id="418" name="Прямоугольник"/>
            <p:cNvSpPr/>
            <p:nvPr/>
          </p:nvSpPr>
          <p:spPr>
            <a:xfrm>
              <a:off x="-1" y="-1"/>
              <a:ext cx="2419774" cy="78582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19" name="Учитываются:"/>
            <p:cNvSpPr txBox="1"/>
            <p:nvPr/>
          </p:nvSpPr>
          <p:spPr>
            <a:xfrm>
              <a:off x="-1" y="239239"/>
              <a:ext cx="241977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Учитываются:</a:t>
              </a:r>
            </a:p>
          </p:txBody>
        </p:sp>
      </p:grpSp>
      <p:grpSp>
        <p:nvGrpSpPr>
          <p:cNvPr id="423" name="Прямоугольник 16"/>
          <p:cNvGrpSpPr/>
          <p:nvPr/>
        </p:nvGrpSpPr>
        <p:grpSpPr>
          <a:xfrm>
            <a:off x="1061718" y="2285991"/>
            <a:ext cx="2419773" cy="4071968"/>
            <a:chOff x="0" y="0"/>
            <a:chExt cx="2419772" cy="4071966"/>
          </a:xfrm>
        </p:grpSpPr>
        <p:sp>
          <p:nvSpPr>
            <p:cNvPr id="421" name="Прямоугольник"/>
            <p:cNvSpPr/>
            <p:nvPr/>
          </p:nvSpPr>
          <p:spPr>
            <a:xfrm>
              <a:off x="-1" y="-1"/>
              <a:ext cx="2419774" cy="407196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  <p:sp>
          <p:nvSpPr>
            <p:cNvPr id="422" name="Неотделимое внутреннее инженерное оборудование, без которого эксплуатация этих ОКС в соответствии с их видом использования, назначением невозможна или существенно затруднена;…"/>
            <p:cNvSpPr txBox="1"/>
            <p:nvPr/>
          </p:nvSpPr>
          <p:spPr>
            <a:xfrm>
              <a:off x="-1" y="-1"/>
              <a:ext cx="2419774" cy="332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Неотделимое внутреннее инженерное оборудование, без которого эксплуатация этих ОКС в соответствии с их видом использования, назначением невозможна или существенно затруднена;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Материал стен;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Физический износ;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Этажность</a:t>
              </a:r>
            </a:p>
            <a:p>
              <a:pPr marL="457200" indent="-457200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</p:grpSp>
      <p:sp>
        <p:nvSpPr>
          <p:cNvPr id="434" name="Прямая со стрелкой 34"/>
          <p:cNvSpPr/>
          <p:nvPr/>
        </p:nvSpPr>
        <p:spPr>
          <a:xfrm>
            <a:off x="2271604" y="1947846"/>
            <a:ext cx="1" cy="319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427" name="Прямоугольник 67"/>
          <p:cNvGrpSpPr/>
          <p:nvPr/>
        </p:nvGrpSpPr>
        <p:grpSpPr>
          <a:xfrm>
            <a:off x="4417593" y="1142984"/>
            <a:ext cx="3024337" cy="785819"/>
            <a:chOff x="0" y="0"/>
            <a:chExt cx="3024336" cy="785818"/>
          </a:xfrm>
        </p:grpSpPr>
        <p:sp>
          <p:nvSpPr>
            <p:cNvPr id="425" name="Прямоугольник"/>
            <p:cNvSpPr/>
            <p:nvPr/>
          </p:nvSpPr>
          <p:spPr>
            <a:xfrm>
              <a:off x="-1" y="-1"/>
              <a:ext cx="3024338" cy="78582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6" name="Не учитываются:"/>
            <p:cNvSpPr txBox="1"/>
            <p:nvPr/>
          </p:nvSpPr>
          <p:spPr>
            <a:xfrm>
              <a:off x="-1" y="239239"/>
              <a:ext cx="30243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Не учитываются:</a:t>
              </a:r>
            </a:p>
          </p:txBody>
        </p:sp>
      </p:grpSp>
      <p:grpSp>
        <p:nvGrpSpPr>
          <p:cNvPr id="430" name="Прямоугольник 68"/>
          <p:cNvGrpSpPr/>
          <p:nvPr/>
        </p:nvGrpSpPr>
        <p:grpSpPr>
          <a:xfrm>
            <a:off x="4417593" y="2276871"/>
            <a:ext cx="3024338" cy="4193542"/>
            <a:chOff x="0" y="0"/>
            <a:chExt cx="3024336" cy="4193540"/>
          </a:xfrm>
        </p:grpSpPr>
        <p:sp>
          <p:nvSpPr>
            <p:cNvPr id="428" name="Прямоугольник"/>
            <p:cNvSpPr/>
            <p:nvPr/>
          </p:nvSpPr>
          <p:spPr>
            <a:xfrm>
              <a:off x="0" y="0"/>
              <a:ext cx="3024337" cy="4104457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Движимое имущество, в том числе временные постройки, киоски, навесы и другие подобные постройки, не имеющие прочной связи с землей, перемещение которых возможно без несоразмерного ущерба их назначению;…"/>
            <p:cNvSpPr txBox="1"/>
            <p:nvPr/>
          </p:nvSpPr>
          <p:spPr>
            <a:xfrm>
              <a:off x="0" y="0"/>
              <a:ext cx="3024337" cy="419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Движимое имущество, в том числе временные постройки, киоски, навесы и другие подобные постройки, не имеющие прочной связи с землей, перемещение которых возможно без несоразмерного ущерба их назначению;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Все объекты, расположенные за границами ограждающих конструкций ОКС, либо при отсутствии ограждающих конструкций ОКС - за внешними границами опорных частей и (или) пятна застройки ОКС;</a:t>
              </a:r>
            </a:p>
            <a:p>
              <a:pPr marL="179999" indent="-179999">
                <a:buSzPct val="100000"/>
                <a:buAutoNum type="arabicPeriod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Предметы декоративно-прикладного искусства (для объектов культурного наследия)</a:t>
              </a:r>
            </a:p>
          </p:txBody>
        </p:sp>
      </p:grpSp>
      <p:sp>
        <p:nvSpPr>
          <p:cNvPr id="435" name="Прямая со стрелкой 69"/>
          <p:cNvSpPr/>
          <p:nvPr/>
        </p:nvSpPr>
        <p:spPr>
          <a:xfrm>
            <a:off x="5929761" y="1947846"/>
            <a:ext cx="1" cy="309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32" name="Прямая соединительная линия 18"/>
          <p:cNvSpPr/>
          <p:nvPr/>
        </p:nvSpPr>
        <p:spPr>
          <a:xfrm>
            <a:off x="1033218" y="908720"/>
            <a:ext cx="6979840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Прямоугольник 13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3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"/>
          <p:cNvSpPr txBox="1"/>
          <p:nvPr/>
        </p:nvSpPr>
        <p:spPr>
          <a:xfrm>
            <a:off x="1064567" y="332655"/>
            <a:ext cx="705678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Информирование о начале проведения кадастровой оценки </a:t>
            </a:r>
          </a:p>
        </p:txBody>
      </p:sp>
      <p:graphicFrame>
        <p:nvGraphicFramePr>
          <p:cNvPr id="243" name="Таблица 2"/>
          <p:cNvGraphicFramePr/>
          <p:nvPr/>
        </p:nvGraphicFramePr>
        <p:xfrm>
          <a:off x="992559" y="1556791"/>
          <a:ext cx="7309149" cy="478550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654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710">
                <a:tc>
                  <a:txBody>
                    <a:bodyPr/>
                    <a:lstStyle/>
                    <a:p>
                      <a:pPr algn="l" defTabSz="914210">
                        <a:defRPr sz="1800"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Извещение на сайте Министерства по земельным и имущественным отношениям РД   </a:t>
                      </a:r>
                    </a:p>
                    <a:p>
                      <a:pPr algn="l" defTabSz="653020">
                        <a:defRPr sz="1600"/>
                      </a:pPr>
                      <a:r>
                        <a:t> </a:t>
                      </a:r>
                      <a:endParaRPr sz="1100"/>
                    </a:p>
                    <a:p>
                      <a:pPr algn="l" defTabSz="653020">
                        <a:defRPr sz="1600"/>
                      </a:pPr>
                      <a:r>
                        <a:t> 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799">
                <a:tc>
                  <a:txBody>
                    <a:bodyPr/>
                    <a:lstStyle/>
                    <a:p>
                      <a:pPr algn="l" defTabSz="91421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Опубликование извещения в печатном средстве массовой информации - газета «Дагестанская правда»</a:t>
                      </a:r>
                    </a:p>
                  </a:txBody>
                  <a:tcPr marL="0" marR="0" marT="0" marB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6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rcRect l="16259" t="730" r="15998" b="7166"/>
          <a:stretch>
            <a:fillRect/>
          </a:stretch>
        </p:blipFill>
        <p:spPr>
          <a:xfrm>
            <a:off x="4770331" y="1556792"/>
            <a:ext cx="3531379" cy="259598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Прямоугольник 9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Прямая соединительная линия 11"/>
          <p:cNvSpPr/>
          <p:nvPr/>
        </p:nvSpPr>
        <p:spPr>
          <a:xfrm>
            <a:off x="992559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Прямоугольник 10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14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5"/>
          <p:cNvSpPr txBox="1"/>
          <p:nvPr/>
        </p:nvSpPr>
        <p:spPr>
          <a:xfrm>
            <a:off x="992559" y="365754"/>
            <a:ext cx="741682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Информирование о начале проведения кадастровой оценки </a:t>
            </a:r>
          </a:p>
        </p:txBody>
      </p:sp>
      <p:graphicFrame>
        <p:nvGraphicFramePr>
          <p:cNvPr id="250" name="Таблица 2"/>
          <p:cNvGraphicFramePr/>
          <p:nvPr/>
        </p:nvGraphicFramePr>
        <p:xfrm>
          <a:off x="992559" y="1484783"/>
          <a:ext cx="7228043" cy="504613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61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4660">
                <a:tc>
                  <a:txBody>
                    <a:bodyPr/>
                    <a:lstStyle/>
                    <a:p>
                      <a:pPr algn="l" defTabSz="91421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Направление копии распоряжения о проведении государственной кадастровой оценки объектов капитального строительства, земель садоводческих объединений, сельскохозяйственного назначения, населенных пунктов в Росреестр для его размещения в фонде данных ГКО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210">
                        <a:defRPr sz="13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Письмо от 12.09.2018 г. № 13-13-3148/08/18 </a:t>
                      </a:r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472">
                <a:tc>
                  <a:txBody>
                    <a:bodyPr/>
                    <a:lstStyle/>
                    <a:p>
                      <a:pPr algn="l" defTabSz="91421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Направление копии решения о проведении ГКО в органы местного самоуправления </a:t>
                      </a:r>
                    </a:p>
                  </a:txBody>
                  <a:tcPr marL="0" marR="0" marT="0" marB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210">
                        <a:defRPr sz="13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Письмо от 12.09.2018 г. № 13-13-3152/08/18 </a:t>
                      </a:r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algn="l" defTabSz="914210">
                        <a:defRPr sz="15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1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8971" y="1729684"/>
            <a:ext cx="1659004" cy="2346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0951" y="4397502"/>
            <a:ext cx="1514372" cy="2091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2161" y="4388539"/>
            <a:ext cx="1451629" cy="206820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Прямоугольник 11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Прямая соединительная линия 15"/>
          <p:cNvSpPr/>
          <p:nvPr/>
        </p:nvSpPr>
        <p:spPr>
          <a:xfrm>
            <a:off x="992561" y="1171522"/>
            <a:ext cx="6979840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Прямоугольник 12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5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5"/>
          <p:cNvSpPr txBox="1"/>
          <p:nvPr/>
        </p:nvSpPr>
        <p:spPr>
          <a:xfrm>
            <a:off x="992559" y="332655"/>
            <a:ext cx="705678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Органам местного самоуправления муниципальных образований необходимо</a:t>
            </a:r>
          </a:p>
        </p:txBody>
      </p:sp>
      <p:graphicFrame>
        <p:nvGraphicFramePr>
          <p:cNvPr id="259" name="Таблица 1"/>
          <p:cNvGraphicFramePr/>
          <p:nvPr/>
        </p:nvGraphicFramePr>
        <p:xfrm>
          <a:off x="992559" y="1484783"/>
          <a:ext cx="7107666" cy="511256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85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435">
                <a:tc>
                  <a:txBody>
                    <a:bodyPr/>
                    <a:lstStyle/>
                    <a:p>
                      <a:pPr algn="l" defTabSz="653020">
                        <a:defRPr sz="1400"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Разместить извещения о принятии решения о проведении ГКО на своих информационных щитах</a:t>
                      </a:r>
                    </a:p>
                    <a:p>
                      <a:pPr algn="l" defTabSz="653020">
                        <a:defRPr sz="1000"/>
                      </a:pPr>
                      <a:r>
                        <a:t> </a:t>
                      </a:r>
                      <a:endParaRPr sz="800"/>
                    </a:p>
                    <a:p>
                      <a:pPr algn="l" defTabSz="653020">
                        <a:defRPr sz="1000"/>
                      </a:pPr>
                      <a:r>
                        <a:t> 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89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Главам сельских поселений и председателям депутатов сельских собраний обеспечить информирование граждан о начале проведения ГКО</a:t>
                      </a:r>
                    </a:p>
                  </a:txBody>
                  <a:tcPr marL="0" marR="0" marT="0" marB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896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Администрации МР вместе с главами сельских поселений обеспечить размещение плакатов установленной Дагтехкадастром формы на информационных стендах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048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Администрации обеспечить размещение информации о проведении ГКО на местном телевидении, в СМИ, в том числе на официальных аккаунтах социальных сетей</a:t>
                      </a:r>
                    </a:p>
                  </a:txBody>
                  <a:tcPr marL="0" marR="0" marT="0" marB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0" name="Прямоугольник 10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Прямая соединительная линия 12"/>
          <p:cNvSpPr/>
          <p:nvPr/>
        </p:nvSpPr>
        <p:spPr>
          <a:xfrm>
            <a:off x="992559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Прямоугольник 9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6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5"/>
          <p:cNvSpPr txBox="1"/>
          <p:nvPr/>
        </p:nvSpPr>
        <p:spPr>
          <a:xfrm>
            <a:off x="992561" y="293746"/>
            <a:ext cx="705678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Органам местного самоуправления муниципальных образований необходимо</a:t>
            </a:r>
          </a:p>
        </p:txBody>
      </p:sp>
      <p:graphicFrame>
        <p:nvGraphicFramePr>
          <p:cNvPr id="265" name="Таблица 1"/>
          <p:cNvGraphicFramePr/>
          <p:nvPr/>
        </p:nvGraphicFramePr>
        <p:xfrm>
          <a:off x="992561" y="1556791"/>
          <a:ext cx="7056784" cy="233276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385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640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Собрание депутатов сельских поселений
 с повесткой «О проведении государственной кадастровой оценки и начале приема деклараций о характеристиках объекта недвижимости»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05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29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Районное собрание депутатов с повесткой «О проведении государственной кадастровой оценки и начале приема деклараций о характеристиках объекта недвижимости» </a:t>
                      </a:r>
                    </a:p>
                  </a:txBody>
                  <a:tcPr marL="0" marR="0" marT="0" marB="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09 октября 2018 года</a:t>
                      </a:r>
                    </a:p>
                  </a:txBody>
                  <a:tcPr marL="0" marR="0" marT="0" marB="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" name="Прямоугольник 10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67" name="Таблица 8"/>
          <p:cNvGraphicFramePr/>
          <p:nvPr/>
        </p:nvGraphicFramePr>
        <p:xfrm>
          <a:off x="992561" y="3889561"/>
          <a:ext cx="7056782" cy="1336496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384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6496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Районное собрание депутатов с повесткой «О проведении государственной кадастровой оценки и приеме деклараций о характеристиках объекта недвижимости» 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09 ноября 2018 года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8" name="Таблица 9"/>
          <p:cNvGraphicFramePr/>
          <p:nvPr/>
        </p:nvGraphicFramePr>
        <p:xfrm>
          <a:off x="992559" y="5085184"/>
          <a:ext cx="7056782" cy="1440159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38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59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25406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Районное собрание депутатов с повесткой «О проведении государственной кадастровой оценки и итогах приема деклараций о характеристиках объекта недвижимости» 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До 09 декабря 2018 года</a:t>
                      </a:r>
                    </a:p>
                  </a:txBody>
                  <a:tcPr marL="0" marR="0" marT="0" marB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9" name="Прямая соединительная линия 14"/>
          <p:cNvSpPr/>
          <p:nvPr/>
        </p:nvSpPr>
        <p:spPr>
          <a:xfrm>
            <a:off x="992561" y="1124744"/>
            <a:ext cx="6979840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Прямоугольник 11"/>
          <p:cNvSpPr txBox="1"/>
          <p:nvPr/>
        </p:nvSpPr>
        <p:spPr>
          <a:xfrm>
            <a:off x="8876068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  <a:r>
              <a:rPr lang="ru-RU" sz="2000" b="1" dirty="0"/>
              <a:t>7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Box 5"/>
          <p:cNvSpPr txBox="1"/>
          <p:nvPr/>
        </p:nvSpPr>
        <p:spPr>
          <a:xfrm>
            <a:off x="848544" y="293746"/>
            <a:ext cx="72008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График проведения совещаний в муниципальных образованиях</a:t>
            </a:r>
          </a:p>
        </p:txBody>
      </p:sp>
      <p:sp>
        <p:nvSpPr>
          <p:cNvPr id="445" name="Прямоугольник 10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TextBox 15"/>
          <p:cNvSpPr txBox="1"/>
          <p:nvPr/>
        </p:nvSpPr>
        <p:spPr>
          <a:xfrm>
            <a:off x="1280592" y="1297240"/>
            <a:ext cx="653871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Совещание проводит филиал ГБУ «Дагтехкадастр»</a:t>
            </a:r>
          </a:p>
        </p:txBody>
      </p:sp>
      <p:graphicFrame>
        <p:nvGraphicFramePr>
          <p:cNvPr id="447" name="Таблица 16"/>
          <p:cNvGraphicFramePr/>
          <p:nvPr/>
        </p:nvGraphicFramePr>
        <p:xfrm>
          <a:off x="848544" y="1844824"/>
          <a:ext cx="7200800" cy="42484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4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553"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Тема совещания</a:t>
                      </a:r>
                    </a:p>
                  </a:txBody>
                  <a:tcPr marL="45720" marR="45720" horzOverflow="overflow"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Участники </a:t>
                      </a:r>
                    </a:p>
                  </a:txBody>
                  <a:tcPr marL="45720" marR="45720" horzOverflow="overflow"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Дата</a:t>
                      </a:r>
                    </a:p>
                  </a:txBody>
                  <a:tcPr marL="45720" marR="45720" horzOverflow="overflow"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15"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2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О ходе подготовки к проведению государственной кадастровой оценки на территории муниципального образования</a:t>
                      </a:r>
                    </a:p>
                  </a:txBody>
                  <a:tcPr marL="45720" marR="45720" horzOverflow="overflow">
                    <a:solidFill>
                      <a:srgbClr val="C3D6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653020">
                        <a:defRPr sz="1200"/>
                      </a:pPr>
                      <a:endParaRPr/>
                    </a:p>
                    <a:p>
                      <a:pPr algn="ctr" defTabSz="653020">
                        <a:defRPr sz="1200"/>
                      </a:pPr>
                      <a:endParaRPr/>
                    </a:p>
                    <a:p>
                      <a:pPr algn="ctr" defTabSz="653020">
                        <a:defRPr sz="1200"/>
                      </a:pPr>
                      <a:endParaRPr/>
                    </a:p>
                    <a:p>
                      <a:pPr algn="ctr" defTabSz="653020">
                        <a:defRPr sz="1200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Глава МО, руководитель филиала ГБУ «Дагтехкадастр», Председатель районного собрания депутатов, депутаты районного собрания, главы и депутаты сельских поселений, СМИ, представители общественных организаций  </a:t>
                      </a:r>
                    </a:p>
                  </a:txBody>
                  <a:tcPr marL="45720" marR="45720" horzOverflow="overflow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53020">
                        <a:def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01 - 05 октября 2018 года</a:t>
                      </a:r>
                    </a:p>
                  </a:txBody>
                  <a:tcPr marL="45720" marR="4572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215">
                <a:tc>
                  <a:txBody>
                    <a:bodyPr/>
                    <a:lstStyle/>
                    <a:p>
                      <a:pPr algn="l" defTabSz="653020">
                        <a:defRPr sz="1800"/>
                      </a:pPr>
                      <a:r>
                        <a:rPr sz="12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Промежуточные итоги подготовки к проведению государственной кадастровой оценки на территории муниципального образования</a:t>
                      </a:r>
                    </a:p>
                  </a:txBody>
                  <a:tcPr marL="45720" marR="45720" horzOverflow="overflow"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53020">
                        <a:def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05 - 09  ноября 2018 года</a:t>
                      </a:r>
                    </a:p>
                  </a:txBody>
                  <a:tcPr marL="45720" marR="45720" horzOverflow="overflow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487">
                <a:tc>
                  <a:txBody>
                    <a:bodyPr/>
                    <a:lstStyle/>
                    <a:p>
                      <a:pPr algn="l" defTabSz="653020">
                        <a:defRPr sz="12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Подведение итогов подготовки к проведению государственной кадастровой оценки на территории муниципального образования</a:t>
                      </a:r>
                    </a:p>
                  </a:txBody>
                  <a:tcPr marL="45720" marR="45720" horzOverflow="overflow"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53020">
                        <a:defRPr sz="14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03 - 07 декабря 2018 года</a:t>
                      </a:r>
                    </a:p>
                  </a:txBody>
                  <a:tcPr marL="45720" marR="45720" horzOverflow="overflow"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8" name="Прямая соединительная линия 13"/>
          <p:cNvSpPr/>
          <p:nvPr/>
        </p:nvSpPr>
        <p:spPr>
          <a:xfrm>
            <a:off x="992559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Прямоугольник 11"/>
          <p:cNvSpPr txBox="1"/>
          <p:nvPr/>
        </p:nvSpPr>
        <p:spPr>
          <a:xfrm>
            <a:off x="8876066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18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2"/>
          <p:cNvSpPr/>
          <p:nvPr/>
        </p:nvSpPr>
        <p:spPr>
          <a:xfrm>
            <a:off x="1034357" y="1592037"/>
            <a:ext cx="4392490" cy="4501260"/>
          </a:xfrm>
          <a:prstGeom prst="rect">
            <a:avLst/>
          </a:prstGeom>
          <a:solidFill>
            <a:srgbClr val="D7E4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Прямоугольник 23"/>
          <p:cNvSpPr txBox="1"/>
          <p:nvPr/>
        </p:nvSpPr>
        <p:spPr>
          <a:xfrm>
            <a:off x="1549340" y="1592037"/>
            <a:ext cx="13475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 b="1">
                <a:solidFill>
                  <a:srgbClr val="005395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18" name="Прямоугольник 31"/>
          <p:cNvSpPr txBox="1"/>
          <p:nvPr/>
        </p:nvSpPr>
        <p:spPr>
          <a:xfrm>
            <a:off x="7492258" y="5527526"/>
            <a:ext cx="204108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">
                <a:solidFill>
                  <a:srgbClr val="558ED5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19" name="Прямоугольник 58"/>
          <p:cNvSpPr txBox="1"/>
          <p:nvPr/>
        </p:nvSpPr>
        <p:spPr>
          <a:xfrm>
            <a:off x="6869826" y="2103061"/>
            <a:ext cx="13475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" b="1">
                <a:solidFill>
                  <a:srgbClr val="17375E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20" name="Заголовок 1"/>
          <p:cNvSpPr txBox="1"/>
          <p:nvPr/>
        </p:nvSpPr>
        <p:spPr>
          <a:xfrm>
            <a:off x="848544" y="369083"/>
            <a:ext cx="7488833" cy="72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>
            <a:lvl1pPr marL="244932" indent="-489865" algn="ctr" defTabSz="914210">
              <a:lnSpc>
                <a:spcPct val="80000"/>
              </a:lnSpc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Федеральный закон от 03.07.2016г. №237-ФЗ «О государственной кадастровой оценке»</a:t>
            </a:r>
          </a:p>
        </p:txBody>
      </p:sp>
      <p:sp>
        <p:nvSpPr>
          <p:cNvPr id="121" name="Прямоугольник 16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 b="1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</p:txBody>
      </p:sp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6402" t="2308" r="7200" b="2823"/>
          <a:stretch>
            <a:fillRect/>
          </a:stretch>
        </p:blipFill>
        <p:spPr>
          <a:xfrm>
            <a:off x="5612660" y="1484783"/>
            <a:ext cx="2725041" cy="460851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Прямая соединительная линия 12"/>
          <p:cNvSpPr/>
          <p:nvPr/>
        </p:nvSpPr>
        <p:spPr>
          <a:xfrm>
            <a:off x="1034357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Прямоугольник 1"/>
          <p:cNvSpPr txBox="1"/>
          <p:nvPr/>
        </p:nvSpPr>
        <p:spPr>
          <a:xfrm>
            <a:off x="1073336" y="1700808"/>
            <a:ext cx="4314533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3 июля 2016 года был принят федеральный закон № 237-ФЗ </a:t>
            </a:r>
          </a:p>
          <a:p>
            <a:pPr algn="just">
              <a:defRPr sz="16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«О государственной кадастровой оценке», вступивший в силу 1 января 2017 года.  С принятием этого закона определение кадастровой стоимости объектов недвижимости передано целиком в руки бюджетных организаций, созданных в каждом регионе России. Основной целью принятия этого закона является  проведение государственной кадастровой оценки на территории Российской Федерации, результатами которой будет «справедливая» кадастровая стоимость, и, следовательно, разумные налоги на недвижимость .</a:t>
            </a:r>
          </a:p>
        </p:txBody>
      </p:sp>
      <p:sp>
        <p:nvSpPr>
          <p:cNvPr id="125" name="Прямоугольник 3"/>
          <p:cNvSpPr txBox="1"/>
          <p:nvPr/>
        </p:nvSpPr>
        <p:spPr>
          <a:xfrm>
            <a:off x="8938898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1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43" y="125759"/>
            <a:ext cx="8915400" cy="11430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Минимущество Дагестана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3" y="1122218"/>
            <a:ext cx="8639599" cy="5003945"/>
          </a:xfrm>
        </p:spPr>
      </p:pic>
      <p:sp>
        <p:nvSpPr>
          <p:cNvPr id="5" name="Прямоугольник 4"/>
          <p:cNvSpPr/>
          <p:nvPr/>
        </p:nvSpPr>
        <p:spPr>
          <a:xfrm>
            <a:off x="8841433" y="0"/>
            <a:ext cx="108012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64"/>
          </a:p>
        </p:txBody>
      </p:sp>
      <p:sp>
        <p:nvSpPr>
          <p:cNvPr id="7" name="Прямоугольник 11"/>
          <p:cNvSpPr txBox="1"/>
          <p:nvPr/>
        </p:nvSpPr>
        <p:spPr>
          <a:xfrm>
            <a:off x="8876065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19</a:t>
            </a:r>
            <a:endParaRPr sz="2000" b="1" dirty="0"/>
          </a:p>
        </p:txBody>
      </p:sp>
      <p:sp>
        <p:nvSpPr>
          <p:cNvPr id="6" name="Прямая соединительная линия 13"/>
          <p:cNvSpPr/>
          <p:nvPr/>
        </p:nvSpPr>
        <p:spPr>
          <a:xfrm>
            <a:off x="1168321" y="977299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97520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91" y="114337"/>
            <a:ext cx="8915400" cy="11430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ГБУ РД «Дагтехкадастр»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85916"/>
            <a:ext cx="9130146" cy="4968552"/>
          </a:xfrm>
        </p:spPr>
      </p:pic>
      <p:sp>
        <p:nvSpPr>
          <p:cNvPr id="5" name="Прямоугольник 4"/>
          <p:cNvSpPr/>
          <p:nvPr/>
        </p:nvSpPr>
        <p:spPr>
          <a:xfrm>
            <a:off x="8841433" y="0"/>
            <a:ext cx="108012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64"/>
          </a:p>
        </p:txBody>
      </p:sp>
      <p:sp>
        <p:nvSpPr>
          <p:cNvPr id="7" name="Прямоугольник 11"/>
          <p:cNvSpPr txBox="1"/>
          <p:nvPr/>
        </p:nvSpPr>
        <p:spPr>
          <a:xfrm>
            <a:off x="8876065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20</a:t>
            </a:r>
            <a:endParaRPr sz="2000" b="1" dirty="0"/>
          </a:p>
        </p:txBody>
      </p:sp>
      <p:sp>
        <p:nvSpPr>
          <p:cNvPr id="6" name="Прямая соединительная линия 13"/>
          <p:cNvSpPr/>
          <p:nvPr/>
        </p:nvSpPr>
        <p:spPr>
          <a:xfrm>
            <a:off x="1163842" y="960411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3363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312" y="18891"/>
            <a:ext cx="89154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Контрольная карта Шамильский</a:t>
            </a:r>
            <a:r>
              <a:rPr lang="ru-RU" dirty="0"/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район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039091"/>
            <a:ext cx="5001491" cy="5774284"/>
          </a:xfrm>
        </p:spPr>
      </p:pic>
      <p:sp>
        <p:nvSpPr>
          <p:cNvPr id="5" name="Прямоугольник 4"/>
          <p:cNvSpPr/>
          <p:nvPr/>
        </p:nvSpPr>
        <p:spPr>
          <a:xfrm>
            <a:off x="8841433" y="0"/>
            <a:ext cx="108012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64"/>
          </a:p>
        </p:txBody>
      </p:sp>
      <p:sp>
        <p:nvSpPr>
          <p:cNvPr id="7" name="Прямоугольник 11"/>
          <p:cNvSpPr txBox="1"/>
          <p:nvPr/>
        </p:nvSpPr>
        <p:spPr>
          <a:xfrm>
            <a:off x="8876065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21</a:t>
            </a:r>
            <a:endParaRPr sz="2000" b="1" dirty="0"/>
          </a:p>
        </p:txBody>
      </p:sp>
      <p:sp>
        <p:nvSpPr>
          <p:cNvPr id="6" name="Прямая соединительная линия 13"/>
          <p:cNvSpPr/>
          <p:nvPr/>
        </p:nvSpPr>
        <p:spPr>
          <a:xfrm>
            <a:off x="1343163" y="899273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4439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Прямоугольник 21"/>
          <p:cNvSpPr/>
          <p:nvPr/>
        </p:nvSpPr>
        <p:spPr>
          <a:xfrm>
            <a:off x="8867677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Прямоугольник 15"/>
          <p:cNvSpPr txBox="1"/>
          <p:nvPr/>
        </p:nvSpPr>
        <p:spPr>
          <a:xfrm>
            <a:off x="272479" y="279869"/>
            <a:ext cx="8501124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3200" b="1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Кадастровая стоимость </a:t>
            </a:r>
          </a:p>
          <a:p>
            <a:pPr algn="ctr">
              <a:lnSpc>
                <a:spcPct val="80000"/>
              </a:lnSpc>
              <a:defRPr sz="3200" b="1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не должна быть выше рыночной!</a:t>
            </a:r>
          </a:p>
        </p:txBody>
      </p:sp>
      <p:graphicFrame>
        <p:nvGraphicFramePr>
          <p:cNvPr id="439" name="Таблица 6"/>
          <p:cNvGraphicFramePr/>
          <p:nvPr/>
        </p:nvGraphicFramePr>
        <p:xfrm>
          <a:off x="920552" y="2132856"/>
          <a:ext cx="6979839" cy="398453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97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8973">
                <a:tc>
                  <a:txBody>
                    <a:bodyPr/>
                    <a:lstStyle/>
                    <a:p>
                      <a:pPr marL="342900" indent="-342900" algn="l" defTabSz="653020">
                        <a:buSzPct val="100000"/>
                        <a:buAutoNum type="arabicPeriod"/>
                        <a:defRPr sz="1800"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marL="342900" indent="-342900" algn="l" defTabSz="653020">
                        <a:buSzPct val="100000"/>
                        <a:buAutoNum type="arabicPeriod"/>
                        <a:defRPr sz="1800"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Кадастровая стоимость не должна превышать рыночную.</a:t>
                      </a:r>
                    </a:p>
                  </a:txBody>
                  <a:tcPr marL="0" marR="0" marT="0" marB="0" horzOverflow="overflow">
                    <a:solidFill>
                      <a:srgbClr val="4F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545">
                <a:tc>
                  <a:txBody>
                    <a:bodyPr/>
                    <a:lstStyle/>
                    <a:p>
                      <a:pPr marL="342900" indent="-342900" algn="l" defTabSz="653020">
                        <a:buSzPct val="100000"/>
                        <a:buAutoNum type="arabicPeriod" startAt="2"/>
                        <a:defRPr sz="18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marL="342900" indent="-342900" algn="l" defTabSz="653020">
                        <a:buSzPct val="100000"/>
                        <a:buAutoNum type="arabicPeriod" startAt="2"/>
                        <a:defRPr sz="1800" b="1"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Должен соблюдаться принцип отсутствия двойного налогообложения имущества.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horzOverflow="overflow">
                    <a:solidFill>
                      <a:srgbClr val="77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019">
                <a:tc>
                  <a:txBody>
                    <a:bodyPr/>
                    <a:lstStyle/>
                    <a:p>
                      <a:pPr marL="342900" indent="-342900" algn="l" defTabSz="653020">
                        <a:buSzPct val="100000"/>
                        <a:buAutoNum type="arabicPeriod" startAt="3"/>
                        <a:defRPr sz="18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endParaRPr/>
                    </a:p>
                    <a:p>
                      <a:pPr marL="342900" indent="-342900" algn="l" defTabSz="653020">
                        <a:buSzPct val="100000"/>
                        <a:buAutoNum type="arabicPeriod" startAt="3"/>
                        <a:defRPr sz="1800" b="1">
                          <a:solidFill>
                            <a:srgbClr val="0F253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defRPr>
                      </a:pPr>
                      <a:r>
                        <a:t>Государственная кадастровая оценка проводится на основе принципов единства методологии определения кадастровой стоимости.</a:t>
                      </a:r>
                      <a:endParaRPr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horzOverflow="overflow"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0" name="Прямая соединительная линия 8"/>
          <p:cNvSpPr/>
          <p:nvPr/>
        </p:nvSpPr>
        <p:spPr>
          <a:xfrm>
            <a:off x="920552" y="1556791"/>
            <a:ext cx="6979840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Прямоугольник 2"/>
          <p:cNvSpPr txBox="1"/>
          <p:nvPr/>
        </p:nvSpPr>
        <p:spPr>
          <a:xfrm>
            <a:off x="6249144" y="1052736"/>
            <a:ext cx="151314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В.В.Путин</a:t>
            </a:r>
          </a:p>
        </p:txBody>
      </p:sp>
      <p:sp>
        <p:nvSpPr>
          <p:cNvPr id="442" name="Прямоугольник 7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22</a:t>
            </a:r>
            <a:endParaRPr sz="2000" b="1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1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Совещание в Шамильском районе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025236"/>
            <a:ext cx="8409709" cy="5721927"/>
          </a:xfrm>
          <a:prstGeom prst="rect">
            <a:avLst/>
          </a:prstGeom>
        </p:spPr>
      </p:pic>
      <p:sp>
        <p:nvSpPr>
          <p:cNvPr id="5" name="Прямая соединительная линия 13"/>
          <p:cNvSpPr/>
          <p:nvPr/>
        </p:nvSpPr>
        <p:spPr>
          <a:xfrm>
            <a:off x="967779" y="885418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Прямоугольник 21"/>
          <p:cNvSpPr/>
          <p:nvPr/>
        </p:nvSpPr>
        <p:spPr>
          <a:xfrm>
            <a:off x="8867677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Прямоугольник 7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23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57209214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Информационный стенд</a:t>
            </a:r>
          </a:p>
        </p:txBody>
      </p:sp>
      <p:sp>
        <p:nvSpPr>
          <p:cNvPr id="5" name="Прямая соединительная линия 13"/>
          <p:cNvSpPr/>
          <p:nvPr/>
        </p:nvSpPr>
        <p:spPr>
          <a:xfrm>
            <a:off x="967779" y="877310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1011382"/>
            <a:ext cx="7817156" cy="5735782"/>
          </a:xfrm>
          <a:prstGeom prst="rect">
            <a:avLst/>
          </a:prstGeom>
        </p:spPr>
      </p:pic>
      <p:sp>
        <p:nvSpPr>
          <p:cNvPr id="8" name="Прямоугольник 21"/>
          <p:cNvSpPr/>
          <p:nvPr/>
        </p:nvSpPr>
        <p:spPr>
          <a:xfrm>
            <a:off x="8867677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Прямоугольник 7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24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915078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Стенд по ГКО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8867677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7695"/>
            <a:ext cx="7848600" cy="5775614"/>
          </a:xfrm>
          <a:prstGeom prst="rect">
            <a:avLst/>
          </a:prstGeom>
        </p:spPr>
      </p:pic>
      <p:sp>
        <p:nvSpPr>
          <p:cNvPr id="6" name="Прямая соединительная линия 13"/>
          <p:cNvSpPr/>
          <p:nvPr/>
        </p:nvSpPr>
        <p:spPr>
          <a:xfrm>
            <a:off x="943918" y="849601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Прямоугольник 7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25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77246300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Районная газета с извещением о ГКО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8867677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Прямоугольник 7"/>
          <p:cNvSpPr txBox="1"/>
          <p:nvPr/>
        </p:nvSpPr>
        <p:spPr>
          <a:xfrm>
            <a:off x="8876067" y="285728"/>
            <a:ext cx="101085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26</a:t>
            </a:r>
            <a:endParaRPr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871537"/>
            <a:ext cx="5167745" cy="5947662"/>
          </a:xfrm>
          <a:prstGeom prst="rect">
            <a:avLst/>
          </a:prstGeom>
        </p:spPr>
      </p:pic>
      <p:sp>
        <p:nvSpPr>
          <p:cNvPr id="7" name="Прямая соединительная линия 13"/>
          <p:cNvSpPr/>
          <p:nvPr/>
        </p:nvSpPr>
        <p:spPr>
          <a:xfrm>
            <a:off x="943918" y="849601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55987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Заголовок 1"/>
          <p:cNvSpPr txBox="1">
            <a:spLocks noGrp="1"/>
          </p:cNvSpPr>
          <p:nvPr>
            <p:ph type="title"/>
          </p:nvPr>
        </p:nvSpPr>
        <p:spPr>
          <a:xfrm>
            <a:off x="2010733" y="3023614"/>
            <a:ext cx="5395969" cy="5383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07309">
              <a:defRPr sz="2976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Благодарю за внимание!</a:t>
            </a:r>
          </a:p>
        </p:txBody>
      </p:sp>
      <p:sp>
        <p:nvSpPr>
          <p:cNvPr id="452" name="Прямоугольник 7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 1"/>
          <p:cNvSpPr txBox="1"/>
          <p:nvPr/>
        </p:nvSpPr>
        <p:spPr>
          <a:xfrm>
            <a:off x="712519" y="1992248"/>
            <a:ext cx="4001366" cy="4027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/>
          <a:p>
            <a:pPr marL="244932" indent="-489865" defTabSz="914210">
              <a:defRPr sz="20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 соответствии с Постановлением Правительства Республики Дагестан от 18 июня 2018 года №70 определена дата перехода к проведению государственной кадастровой оценки на территории Республики Дагестан в соответствии с Федеральным законом от 3 июля 2016 года №237-ФЗ «О государственной кадастровой оценке» – 18 июня 2018 года</a:t>
            </a:r>
            <a:r>
              <a:rPr>
                <a:solidFill>
                  <a:srgbClr val="17375E"/>
                </a:solidFill>
              </a:rPr>
              <a:t>.</a:t>
            </a:r>
          </a:p>
        </p:txBody>
      </p:sp>
      <p:sp>
        <p:nvSpPr>
          <p:cNvPr id="128" name="Прямоугольник 7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9" name="Объект 9" descr="Объект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5178" y="1507264"/>
            <a:ext cx="3786214" cy="500066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1"/>
          <p:cNvSpPr txBox="1"/>
          <p:nvPr/>
        </p:nvSpPr>
        <p:spPr>
          <a:xfrm>
            <a:off x="344487" y="155859"/>
            <a:ext cx="835293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Уполномоченный орган исполнительной власти Республики Дагестан по ГКО - Министерство по земельным и имущественным отношениям Республики Дагестан</a:t>
            </a:r>
          </a:p>
        </p:txBody>
      </p:sp>
      <p:sp>
        <p:nvSpPr>
          <p:cNvPr id="131" name="Прямая соединительная линия 8"/>
          <p:cNvSpPr/>
          <p:nvPr/>
        </p:nvSpPr>
        <p:spPr>
          <a:xfrm>
            <a:off x="992559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Прямоугольник 12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4"/>
          <p:cNvSpPr/>
          <p:nvPr/>
        </p:nvSpPr>
        <p:spPr>
          <a:xfrm>
            <a:off x="1340937" y="2718219"/>
            <a:ext cx="6991503" cy="509159"/>
          </a:xfrm>
          <a:prstGeom prst="rect">
            <a:avLst/>
          </a:prstGeom>
          <a:solidFill>
            <a:srgbClr val="C3D69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8159" y="1158079"/>
            <a:ext cx="2234280" cy="148681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Прямоугольник 6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Заголовок 1"/>
          <p:cNvSpPr txBox="1"/>
          <p:nvPr/>
        </p:nvSpPr>
        <p:spPr>
          <a:xfrm>
            <a:off x="1015881" y="320535"/>
            <a:ext cx="7056785" cy="801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>
            <a:lvl1pPr algn="ctr" defTabSz="914210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Государственный  надзор за осуществлением государственной кадастровой оценки </a:t>
            </a:r>
          </a:p>
        </p:txBody>
      </p:sp>
      <p:sp>
        <p:nvSpPr>
          <p:cNvPr id="138" name="Прямая соединительная линия 12"/>
          <p:cNvSpPr/>
          <p:nvPr/>
        </p:nvSpPr>
        <p:spPr>
          <a:xfrm>
            <a:off x="1015881" y="1171522"/>
            <a:ext cx="7316556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TextBox 1"/>
          <p:cNvSpPr txBox="1"/>
          <p:nvPr/>
        </p:nvSpPr>
        <p:spPr>
          <a:xfrm>
            <a:off x="1019205" y="2774906"/>
            <a:ext cx="68374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Росреестр имеет право:</a:t>
            </a:r>
          </a:p>
        </p:txBody>
      </p:sp>
      <p:sp>
        <p:nvSpPr>
          <p:cNvPr id="140" name="Прямоугольник 3"/>
          <p:cNvSpPr txBox="1"/>
          <p:nvPr/>
        </p:nvSpPr>
        <p:spPr>
          <a:xfrm>
            <a:off x="936382" y="1401545"/>
            <a:ext cx="5169025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В соответствии со ст. 9 Федерального закона 237-ФЗ государственный надзор   осуществляет орган регистрации прав (Росреестр)</a:t>
            </a:r>
          </a:p>
        </p:txBody>
      </p:sp>
      <p:sp>
        <p:nvSpPr>
          <p:cNvPr id="141" name="Прямоугольник 5"/>
          <p:cNvSpPr txBox="1"/>
          <p:nvPr/>
        </p:nvSpPr>
        <p:spPr>
          <a:xfrm>
            <a:off x="1015880" y="3327894"/>
            <a:ext cx="7316559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AutoNum type="arabicPeriod"/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 err="1"/>
              <a:t>Запрашивать</a:t>
            </a:r>
            <a:r>
              <a:rPr dirty="0"/>
              <a:t> и </a:t>
            </a:r>
            <a:r>
              <a:rPr dirty="0" err="1"/>
              <a:t>получать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,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проверки</a:t>
            </a:r>
            <a:r>
              <a:rPr dirty="0"/>
              <a:t>;</a:t>
            </a:r>
          </a:p>
          <a:p>
            <a:pPr marL="342900" indent="-342900" algn="just">
              <a:buSzPct val="100000"/>
              <a:buAutoNum type="arabicPeriod"/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 err="1"/>
              <a:t>Выдавать</a:t>
            </a:r>
            <a:r>
              <a:rPr dirty="0"/>
              <a:t> </a:t>
            </a:r>
            <a:r>
              <a:rPr dirty="0" err="1"/>
              <a:t>обязательные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исполнения</a:t>
            </a:r>
            <a:r>
              <a:rPr dirty="0"/>
              <a:t> </a:t>
            </a:r>
            <a:r>
              <a:rPr dirty="0" err="1"/>
              <a:t>предписания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устранении</a:t>
            </a:r>
            <a:r>
              <a:rPr dirty="0"/>
              <a:t> </a:t>
            </a:r>
            <a:r>
              <a:rPr dirty="0" err="1"/>
              <a:t>выявленных</a:t>
            </a:r>
            <a:r>
              <a:rPr dirty="0"/>
              <a:t> </a:t>
            </a:r>
            <a:r>
              <a:rPr dirty="0" err="1"/>
              <a:t>нарушений</a:t>
            </a:r>
            <a:r>
              <a:rPr dirty="0"/>
              <a:t> </a:t>
            </a:r>
            <a:r>
              <a:rPr dirty="0" err="1"/>
              <a:t>порядка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ГКО;</a:t>
            </a:r>
          </a:p>
          <a:p>
            <a:pPr marL="342900" indent="-342900" algn="just">
              <a:buSzPct val="100000"/>
              <a:buAutoNum type="arabicPeriod"/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 err="1"/>
              <a:t>Осуществлять</a:t>
            </a:r>
            <a:r>
              <a:rPr dirty="0"/>
              <a:t> </a:t>
            </a:r>
            <a:r>
              <a:rPr dirty="0" err="1"/>
              <a:t>иные</a:t>
            </a:r>
            <a:r>
              <a:rPr dirty="0"/>
              <a:t> </a:t>
            </a:r>
            <a:r>
              <a:rPr dirty="0" err="1"/>
              <a:t>предусмотренные</a:t>
            </a:r>
            <a:r>
              <a:rPr dirty="0"/>
              <a:t> </a:t>
            </a:r>
            <a:r>
              <a:rPr dirty="0" err="1"/>
              <a:t>федеральным</a:t>
            </a:r>
            <a:r>
              <a:rPr dirty="0"/>
              <a:t> </a:t>
            </a:r>
            <a:r>
              <a:rPr dirty="0" err="1"/>
              <a:t>законом</a:t>
            </a:r>
            <a:r>
              <a:rPr dirty="0"/>
              <a:t> </a:t>
            </a:r>
            <a:r>
              <a:rPr dirty="0" err="1"/>
              <a:t>права</a:t>
            </a:r>
            <a:endParaRPr dirty="0"/>
          </a:p>
        </p:txBody>
      </p:sp>
      <p:sp>
        <p:nvSpPr>
          <p:cNvPr id="142" name="Прямоугольник 10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3</a:t>
            </a:r>
          </a:p>
        </p:txBody>
      </p:sp>
      <p:sp>
        <p:nvSpPr>
          <p:cNvPr id="143" name="Прямоугольник 8"/>
          <p:cNvSpPr txBox="1"/>
          <p:nvPr/>
        </p:nvSpPr>
        <p:spPr>
          <a:xfrm>
            <a:off x="1044394" y="5481213"/>
            <a:ext cx="728804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Федеральный государственный надзор за проведением ГКО осуществляется в соответствии с постановлением </a:t>
            </a:r>
          </a:p>
          <a:p>
            <a:pPr algn="just">
              <a:defRPr sz="160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Правительства РФ от 4 мая 2017 года № 523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 1"/>
          <p:cNvSpPr txBox="1"/>
          <p:nvPr/>
        </p:nvSpPr>
        <p:spPr>
          <a:xfrm>
            <a:off x="992559" y="429372"/>
            <a:ext cx="7056785" cy="72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>
            <a:lvl1pPr marL="244932" indent="-489865" algn="ctr" defTabSz="914210">
              <a:lnSpc>
                <a:spcPct val="80000"/>
              </a:lnSpc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Полномочия Дагтехкадастра связанные с определением кадастровой стоимости</a:t>
            </a:r>
          </a:p>
        </p:txBody>
      </p:sp>
      <p:sp>
        <p:nvSpPr>
          <p:cNvPr id="146" name="Скругленный прямоугольник 37"/>
          <p:cNvSpPr/>
          <p:nvPr/>
        </p:nvSpPr>
        <p:spPr>
          <a:xfrm>
            <a:off x="992559" y="1489901"/>
            <a:ext cx="5109098" cy="715718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Скругленный прямоугольник 35"/>
          <p:cNvSpPr/>
          <p:nvPr/>
        </p:nvSpPr>
        <p:spPr>
          <a:xfrm>
            <a:off x="1369111" y="2399697"/>
            <a:ext cx="5248709" cy="702411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0" name="Группа 26"/>
          <p:cNvGrpSpPr/>
          <p:nvPr/>
        </p:nvGrpSpPr>
        <p:grpSpPr>
          <a:xfrm>
            <a:off x="1836001" y="3328568"/>
            <a:ext cx="5664307" cy="676496"/>
            <a:chOff x="0" y="0"/>
            <a:chExt cx="5664306" cy="676494"/>
          </a:xfrm>
        </p:grpSpPr>
        <p:sp>
          <p:nvSpPr>
            <p:cNvPr id="148" name="Скругленный прямоугольник 33"/>
            <p:cNvSpPr/>
            <p:nvPr/>
          </p:nvSpPr>
          <p:spPr>
            <a:xfrm>
              <a:off x="0" y="0"/>
              <a:ext cx="5664307" cy="676495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Скругленный прямоугольник 8"/>
            <p:cNvSpPr txBox="1"/>
            <p:nvPr/>
          </p:nvSpPr>
          <p:spPr>
            <a:xfrm>
              <a:off x="399402" y="30360"/>
              <a:ext cx="4220138" cy="529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985" tIns="48985" rIns="48985" bIns="48985" numCol="1" anchor="ctr">
              <a:spAutoFit/>
            </a:bodyPr>
            <a:lstStyle>
              <a:lvl1pPr marL="326578" indent="-326578">
                <a:buSzPct val="100000"/>
                <a:buAutoNum type="arabicPeriod" startAt="3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предоставление разъяснений, связанных с определением кадастровой стоимости</a:t>
              </a:r>
            </a:p>
          </p:txBody>
        </p:sp>
      </p:grpSp>
      <p:sp>
        <p:nvSpPr>
          <p:cNvPr id="151" name="Прямоугольник 2"/>
          <p:cNvSpPr txBox="1"/>
          <p:nvPr/>
        </p:nvSpPr>
        <p:spPr>
          <a:xfrm>
            <a:off x="1229351" y="1484783"/>
            <a:ext cx="423297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26578" indent="-326578">
              <a:buSzPct val="100000"/>
              <a:buAutoNum type="arabicPeriod"/>
              <a:defRPr sz="14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определение кадастровой стоимости при проведении государственной кадастровой оценки</a:t>
            </a:r>
          </a:p>
        </p:txBody>
      </p:sp>
      <p:sp>
        <p:nvSpPr>
          <p:cNvPr id="152" name="Прямоугольник 4"/>
          <p:cNvSpPr txBox="1"/>
          <p:nvPr/>
        </p:nvSpPr>
        <p:spPr>
          <a:xfrm>
            <a:off x="1740819" y="2500049"/>
            <a:ext cx="388770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44932" indent="-244932">
              <a:buSzPct val="100000"/>
              <a:buAutoNum type="arabicPeriod" startAt="2"/>
              <a:defRPr sz="14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определение кадастровой стоимости вновь учтенных объектов недвижимости</a:t>
            </a:r>
          </a:p>
        </p:txBody>
      </p:sp>
      <p:grpSp>
        <p:nvGrpSpPr>
          <p:cNvPr id="155" name="Группа 39"/>
          <p:cNvGrpSpPr/>
          <p:nvPr/>
        </p:nvGrpSpPr>
        <p:grpSpPr>
          <a:xfrm>
            <a:off x="2099708" y="4153615"/>
            <a:ext cx="5765201" cy="783731"/>
            <a:chOff x="0" y="0"/>
            <a:chExt cx="5765200" cy="783730"/>
          </a:xfrm>
        </p:grpSpPr>
        <p:sp>
          <p:nvSpPr>
            <p:cNvPr id="153" name="Скругленный прямоугольник 40"/>
            <p:cNvSpPr/>
            <p:nvPr/>
          </p:nvSpPr>
          <p:spPr>
            <a:xfrm>
              <a:off x="0" y="0"/>
              <a:ext cx="5765201" cy="7461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Скругленный прямоугольник 8"/>
            <p:cNvSpPr txBox="1"/>
            <p:nvPr/>
          </p:nvSpPr>
          <p:spPr>
            <a:xfrm>
              <a:off x="210212" y="38058"/>
              <a:ext cx="4963483" cy="74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985" tIns="48985" rIns="48985" bIns="48985" numCol="1" anchor="ctr">
              <a:spAutoFit/>
            </a:bodyPr>
            <a:lstStyle>
              <a:lvl1pPr marL="326578" indent="-326578">
                <a:buSzPct val="100000"/>
                <a:buAutoNum type="arabicPeriod" startAt="4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рассмотрение обращений об исправлении ошибок, допущенных при определении кадастровой стоимости</a:t>
              </a:r>
            </a:p>
          </p:txBody>
        </p:sp>
      </p:grpSp>
      <p:grpSp>
        <p:nvGrpSpPr>
          <p:cNvPr id="158" name="Группа 45"/>
          <p:cNvGrpSpPr/>
          <p:nvPr/>
        </p:nvGrpSpPr>
        <p:grpSpPr>
          <a:xfrm>
            <a:off x="2910940" y="5079084"/>
            <a:ext cx="5249364" cy="1406193"/>
            <a:chOff x="0" y="0"/>
            <a:chExt cx="5249362" cy="1406191"/>
          </a:xfrm>
        </p:grpSpPr>
        <p:sp>
          <p:nvSpPr>
            <p:cNvPr id="156" name="Скругленный прямоугольник 46"/>
            <p:cNvSpPr/>
            <p:nvPr/>
          </p:nvSpPr>
          <p:spPr>
            <a:xfrm>
              <a:off x="0" y="0"/>
              <a:ext cx="5249363" cy="1406192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381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Скругленный прямоугольник 8"/>
            <p:cNvSpPr txBox="1"/>
            <p:nvPr/>
          </p:nvSpPr>
          <p:spPr>
            <a:xfrm>
              <a:off x="60330" y="128393"/>
              <a:ext cx="5189033" cy="117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8985" tIns="48985" rIns="48985" bIns="48985" numCol="1" anchor="ctr">
              <a:spAutoFit/>
            </a:bodyPr>
            <a:lstStyle>
              <a:lvl1pPr marL="326578" indent="-326578">
                <a:buSzPct val="100000"/>
                <a:buAutoNum type="arabicPeriod" startAt="5"/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сбор, обработка, систематизация и накопление информации, необходимой для определения кадастровой стоимости, в том числе о данных рынка недвижимости, а также информации, использованной при проведении государственной кадастровой оценки </a:t>
              </a:r>
            </a:p>
          </p:txBody>
        </p:sp>
      </p:grpSp>
      <p:sp>
        <p:nvSpPr>
          <p:cNvPr id="159" name="Стрелка вниз 43"/>
          <p:cNvSpPr/>
          <p:nvPr/>
        </p:nvSpPr>
        <p:spPr>
          <a:xfrm>
            <a:off x="7279886" y="4648429"/>
            <a:ext cx="585022" cy="585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Стрелка вниз 52"/>
          <p:cNvSpPr/>
          <p:nvPr/>
        </p:nvSpPr>
        <p:spPr>
          <a:xfrm>
            <a:off x="6941067" y="3776062"/>
            <a:ext cx="589043" cy="58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Прямоугольник 48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Стрелка вниз 60"/>
          <p:cNvSpPr/>
          <p:nvPr/>
        </p:nvSpPr>
        <p:spPr>
          <a:xfrm>
            <a:off x="6047170" y="2924943"/>
            <a:ext cx="589043" cy="58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Стрелка вниз 63"/>
          <p:cNvSpPr/>
          <p:nvPr/>
        </p:nvSpPr>
        <p:spPr>
          <a:xfrm>
            <a:off x="5523617" y="1988840"/>
            <a:ext cx="589043" cy="58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Прямая соединительная линия 55"/>
          <p:cNvSpPr/>
          <p:nvPr/>
        </p:nvSpPr>
        <p:spPr>
          <a:xfrm>
            <a:off x="1019587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Прямоугольник 49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кругленный прямоугольник 39"/>
          <p:cNvSpPr/>
          <p:nvPr/>
        </p:nvSpPr>
        <p:spPr>
          <a:xfrm>
            <a:off x="3280531" y="5856952"/>
            <a:ext cx="5109097" cy="429568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Скругленный прямоугольник 59"/>
          <p:cNvSpPr/>
          <p:nvPr/>
        </p:nvSpPr>
        <p:spPr>
          <a:xfrm>
            <a:off x="2231974" y="3143449"/>
            <a:ext cx="5109096" cy="429568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Скругленный прямоугольник 58"/>
          <p:cNvSpPr/>
          <p:nvPr/>
        </p:nvSpPr>
        <p:spPr>
          <a:xfrm>
            <a:off x="1656251" y="2335203"/>
            <a:ext cx="5109096" cy="661749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Скругленный прямоугольник 56"/>
          <p:cNvSpPr/>
          <p:nvPr/>
        </p:nvSpPr>
        <p:spPr>
          <a:xfrm>
            <a:off x="1222228" y="1772816"/>
            <a:ext cx="5109096" cy="421624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Заголовок 1"/>
          <p:cNvSpPr txBox="1"/>
          <p:nvPr/>
        </p:nvSpPr>
        <p:spPr>
          <a:xfrm>
            <a:off x="992559" y="432676"/>
            <a:ext cx="7056785" cy="43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>
            <a:lvl1pPr algn="ctr" defTabSz="914210">
              <a:lnSpc>
                <a:spcPct val="90000"/>
              </a:lnSpc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Этапы государственной кадастровой оценки</a:t>
            </a:r>
          </a:p>
        </p:txBody>
      </p:sp>
      <p:sp>
        <p:nvSpPr>
          <p:cNvPr id="172" name="Скругленный прямоугольник 37"/>
          <p:cNvSpPr/>
          <p:nvPr/>
        </p:nvSpPr>
        <p:spPr>
          <a:xfrm>
            <a:off x="920551" y="1195268"/>
            <a:ext cx="5109098" cy="433533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Скругленный прямоугольник 8"/>
          <p:cNvSpPr txBox="1"/>
          <p:nvPr/>
        </p:nvSpPr>
        <p:spPr>
          <a:xfrm>
            <a:off x="2064397" y="2388760"/>
            <a:ext cx="4220139" cy="60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985" tIns="48985" rIns="48985" bIns="48985" anchor="ctr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3. Формирование перечня объектов оценки</a:t>
            </a:r>
          </a:p>
        </p:txBody>
      </p:sp>
      <p:sp>
        <p:nvSpPr>
          <p:cNvPr id="174" name="Прямоугольник 2"/>
          <p:cNvSpPr txBox="1"/>
          <p:nvPr/>
        </p:nvSpPr>
        <p:spPr>
          <a:xfrm>
            <a:off x="1222228" y="1247765"/>
            <a:ext cx="423297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1. Принятие решения  о ГКО</a:t>
            </a:r>
          </a:p>
        </p:txBody>
      </p:sp>
      <p:sp>
        <p:nvSpPr>
          <p:cNvPr id="175" name="Прямоугольник 4"/>
          <p:cNvSpPr txBox="1"/>
          <p:nvPr/>
        </p:nvSpPr>
        <p:spPr>
          <a:xfrm>
            <a:off x="1656251" y="1794301"/>
            <a:ext cx="388770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2. Подготовительный этап</a:t>
            </a:r>
          </a:p>
        </p:txBody>
      </p:sp>
      <p:sp>
        <p:nvSpPr>
          <p:cNvPr id="176" name="Прямоугольник 48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Стрелка вниз 63"/>
          <p:cNvSpPr/>
          <p:nvPr/>
        </p:nvSpPr>
        <p:spPr>
          <a:xfrm>
            <a:off x="5457056" y="1412775"/>
            <a:ext cx="525504" cy="5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" name="Прямая соединительная линия 55"/>
          <p:cNvSpPr/>
          <p:nvPr/>
        </p:nvSpPr>
        <p:spPr>
          <a:xfrm>
            <a:off x="992559" y="1052736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Скругленный прямоугольник 65"/>
          <p:cNvSpPr/>
          <p:nvPr/>
        </p:nvSpPr>
        <p:spPr>
          <a:xfrm>
            <a:off x="2680223" y="3675307"/>
            <a:ext cx="5109096" cy="1265862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Скругленный прямоугольник 66"/>
          <p:cNvSpPr/>
          <p:nvPr/>
        </p:nvSpPr>
        <p:spPr>
          <a:xfrm>
            <a:off x="3014886" y="5085184"/>
            <a:ext cx="5109097" cy="661749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Стрелка вниз 69"/>
          <p:cNvSpPr/>
          <p:nvPr/>
        </p:nvSpPr>
        <p:spPr>
          <a:xfrm>
            <a:off x="5744031" y="1988840"/>
            <a:ext cx="525504" cy="5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Стрелка вниз 72"/>
          <p:cNvSpPr/>
          <p:nvPr/>
        </p:nvSpPr>
        <p:spPr>
          <a:xfrm>
            <a:off x="6226643" y="2780927"/>
            <a:ext cx="525504" cy="5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Стрелка вниз 75"/>
          <p:cNvSpPr/>
          <p:nvPr/>
        </p:nvSpPr>
        <p:spPr>
          <a:xfrm>
            <a:off x="6789928" y="3335544"/>
            <a:ext cx="525504" cy="5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Стрелка вниз 78"/>
          <p:cNvSpPr/>
          <p:nvPr/>
        </p:nvSpPr>
        <p:spPr>
          <a:xfrm>
            <a:off x="7241068" y="4703697"/>
            <a:ext cx="525504" cy="525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Стрелка вниз 81"/>
          <p:cNvSpPr/>
          <p:nvPr/>
        </p:nvSpPr>
        <p:spPr>
          <a:xfrm>
            <a:off x="7523840" y="5517231"/>
            <a:ext cx="505740" cy="505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880"/>
                </a:moveTo>
                <a:lnTo>
                  <a:pt x="4860" y="11880"/>
                </a:lnTo>
                <a:lnTo>
                  <a:pt x="4860" y="0"/>
                </a:lnTo>
                <a:lnTo>
                  <a:pt x="16740" y="0"/>
                </a:lnTo>
                <a:lnTo>
                  <a:pt x="16740" y="11880"/>
                </a:lnTo>
                <a:lnTo>
                  <a:pt x="21600" y="118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38100">
            <a:solidFill>
              <a:srgbClr val="008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Прямоугольник 1"/>
          <p:cNvSpPr txBox="1"/>
          <p:nvPr/>
        </p:nvSpPr>
        <p:spPr>
          <a:xfrm>
            <a:off x="2498861" y="3212975"/>
            <a:ext cx="387246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4. Определение кадастровой стоимости</a:t>
            </a:r>
          </a:p>
        </p:txBody>
      </p:sp>
      <p:sp>
        <p:nvSpPr>
          <p:cNvPr id="187" name="Прямоугольник 3"/>
          <p:cNvSpPr txBox="1"/>
          <p:nvPr/>
        </p:nvSpPr>
        <p:spPr>
          <a:xfrm>
            <a:off x="2892162" y="3772791"/>
            <a:ext cx="4995824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5. Публикация промежуточного отчета о </a:t>
            </a:r>
          </a:p>
          <a:p>
            <a: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кадастровой оценке для возможности </a:t>
            </a:r>
          </a:p>
          <a:p>
            <a: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ознакомления всеми заинтересованными лицами. </a:t>
            </a:r>
          </a:p>
          <a:p>
            <a: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В течение 50 дней прием замечаний к отчету. </a:t>
            </a:r>
          </a:p>
        </p:txBody>
      </p:sp>
      <p:sp>
        <p:nvSpPr>
          <p:cNvPr id="188" name="Прямоугольник 5"/>
          <p:cNvSpPr txBox="1"/>
          <p:nvPr/>
        </p:nvSpPr>
        <p:spPr>
          <a:xfrm>
            <a:off x="3236561" y="5157192"/>
            <a:ext cx="49530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6. Утверждение и опубликование Кадастровой стоимости</a:t>
            </a:r>
          </a:p>
        </p:txBody>
      </p:sp>
      <p:sp>
        <p:nvSpPr>
          <p:cNvPr id="189" name="Прямоугольник 7"/>
          <p:cNvSpPr txBox="1"/>
          <p:nvPr/>
        </p:nvSpPr>
        <p:spPr>
          <a:xfrm>
            <a:off x="3545633" y="5898758"/>
            <a:ext cx="435969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F25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7. Внесение кадастровой стоимости в ЕГРН</a:t>
            </a:r>
          </a:p>
        </p:txBody>
      </p:sp>
      <p:sp>
        <p:nvSpPr>
          <p:cNvPr id="190" name="Прямоугольник 40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1"/>
          <p:cNvSpPr txBox="1"/>
          <p:nvPr/>
        </p:nvSpPr>
        <p:spPr>
          <a:xfrm>
            <a:off x="1282980" y="421156"/>
            <a:ext cx="6336705" cy="72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650" tIns="32650" rIns="32650" bIns="32650" anchor="ctr">
            <a:spAutoFit/>
          </a:bodyPr>
          <a:lstStyle>
            <a:lvl1pPr marL="244932" indent="-489865" algn="ctr" defTabSz="914210">
              <a:lnSpc>
                <a:spcPct val="80000"/>
              </a:lnSpc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Решение о проведении государственной кадастровой оценки</a:t>
            </a:r>
          </a:p>
        </p:txBody>
      </p:sp>
      <p:sp>
        <p:nvSpPr>
          <p:cNvPr id="193" name="TextBox 5"/>
          <p:cNvSpPr txBox="1"/>
          <p:nvPr/>
        </p:nvSpPr>
        <p:spPr>
          <a:xfrm>
            <a:off x="418641" y="1218495"/>
            <a:ext cx="81414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Распоряжение Минимущества Дагестана от 5 сентября 2018 года № 106-р</a:t>
            </a:r>
          </a:p>
        </p:txBody>
      </p:sp>
      <p:sp>
        <p:nvSpPr>
          <p:cNvPr id="194" name="Прямоугольник 7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Прямая соединительная линия 10"/>
          <p:cNvSpPr/>
          <p:nvPr/>
        </p:nvSpPr>
        <p:spPr>
          <a:xfrm>
            <a:off x="994948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Прямоугольник 8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sz="2000" b="1"/>
              <a:t>6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60871" y="1657332"/>
            <a:ext cx="814146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800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rPr lang="ru-RU" dirty="0"/>
              <a:t>В 2019 году провести государственную кадастровую оценку следующих объектов недвижимости:</a:t>
            </a:r>
            <a:endParaRPr/>
          </a:p>
        </p:txBody>
      </p:sp>
      <p:grpSp>
        <p:nvGrpSpPr>
          <p:cNvPr id="12" name="Скругленный прямоугольник 24"/>
          <p:cNvGrpSpPr/>
          <p:nvPr/>
        </p:nvGrpSpPr>
        <p:grpSpPr>
          <a:xfrm>
            <a:off x="985986" y="4802604"/>
            <a:ext cx="6780906" cy="804982"/>
            <a:chOff x="0" y="0"/>
            <a:chExt cx="6780905" cy="804981"/>
          </a:xfrm>
        </p:grpSpPr>
        <p:sp>
          <p:nvSpPr>
            <p:cNvPr id="13" name="Закругленный прямоугольник"/>
            <p:cNvSpPr/>
            <p:nvPr/>
          </p:nvSpPr>
          <p:spPr>
            <a:xfrm>
              <a:off x="0" y="0"/>
              <a:ext cx="6780905" cy="80498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Получение информации от федеральных и республиканских органов исполнительной власти, а также подведомственных им организаций"/>
            <p:cNvSpPr txBox="1"/>
            <p:nvPr/>
          </p:nvSpPr>
          <p:spPr>
            <a:xfrm>
              <a:off x="856938" y="173618"/>
              <a:ext cx="482228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rPr lang="ru-RU" sz="2000" dirty="0"/>
                <a:t>3. ЗЕМЛИ НАСЕЛЕННЫХ ПУНКТОВ</a:t>
              </a:r>
              <a:endParaRPr sz="2000" dirty="0"/>
            </a:p>
          </p:txBody>
        </p:sp>
      </p:grpSp>
      <p:grpSp>
        <p:nvGrpSpPr>
          <p:cNvPr id="15" name="Скругленный прямоугольник 27"/>
          <p:cNvGrpSpPr/>
          <p:nvPr/>
        </p:nvGrpSpPr>
        <p:grpSpPr>
          <a:xfrm>
            <a:off x="1008017" y="3711466"/>
            <a:ext cx="6769891" cy="920254"/>
            <a:chOff x="0" y="17394"/>
            <a:chExt cx="6769890" cy="920252"/>
          </a:xfrm>
          <a:solidFill>
            <a:srgbClr val="00B050"/>
          </a:solidFill>
        </p:grpSpPr>
        <p:sp>
          <p:nvSpPr>
            <p:cNvPr id="16" name="Закругленный прямоугольник"/>
            <p:cNvSpPr/>
            <p:nvPr/>
          </p:nvSpPr>
          <p:spPr>
            <a:xfrm>
              <a:off x="0" y="17394"/>
              <a:ext cx="6769890" cy="920252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  <p:sp>
          <p:nvSpPr>
            <p:cNvPr id="17" name="Получение и обработка деклараций. Правообладатели объектов недвижимости вправе предоставить в Дагтехкадастр декларацию о характеристиках соответствующих объектов недвижимости."/>
            <p:cNvSpPr txBox="1"/>
            <p:nvPr/>
          </p:nvSpPr>
          <p:spPr>
            <a:xfrm>
              <a:off x="44922" y="110169"/>
              <a:ext cx="6625329" cy="70788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     </a:t>
              </a:r>
              <a:r>
                <a:rPr lang="ru-RU" sz="2000" dirty="0"/>
                <a:t>2. ЗЕМЛИ СЕЛЬСКОХОЗЯЙСТВЕННОГО НАЗНАЧЕНИЯ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Скругленный прямоугольник 27"/>
          <p:cNvGrpSpPr/>
          <p:nvPr/>
        </p:nvGrpSpPr>
        <p:grpSpPr>
          <a:xfrm>
            <a:off x="1013552" y="2552843"/>
            <a:ext cx="6753340" cy="994588"/>
            <a:chOff x="-55081" y="17394"/>
            <a:chExt cx="6804775" cy="99458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9" name="Закругленный прямоугольник"/>
            <p:cNvSpPr/>
            <p:nvPr/>
          </p:nvSpPr>
          <p:spPr>
            <a:xfrm>
              <a:off x="-55081" y="17394"/>
              <a:ext cx="6804775" cy="994586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  <p:sp>
          <p:nvSpPr>
            <p:cNvPr id="20" name="Получение и обработка деклараций. Правообладатели объектов недвижимости вправе предоставить в Дагтехкадастр декларацию о характеристиках соответствующих объектов недвижимости."/>
            <p:cNvSpPr txBox="1"/>
            <p:nvPr/>
          </p:nvSpPr>
          <p:spPr>
            <a:xfrm>
              <a:off x="44922" y="198305"/>
              <a:ext cx="6625329" cy="70788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     </a:t>
              </a:r>
              <a:r>
                <a:rPr lang="ru-RU" sz="2000" dirty="0"/>
                <a:t>1. ОБЪЕКТЫ КАПИТАЛЬНОГО СТРОИТЕЛЬСТВА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sp>
        <p:nvSpPr>
          <p:cNvPr id="24" name="Прямоугольник 10"/>
          <p:cNvSpPr/>
          <p:nvPr/>
        </p:nvSpPr>
        <p:spPr>
          <a:xfrm>
            <a:off x="963303" y="5770493"/>
            <a:ext cx="6803589" cy="710566"/>
          </a:xfrm>
          <a:prstGeom prst="rect">
            <a:avLst/>
          </a:prstGeom>
          <a:gradFill>
            <a:gsLst>
              <a:gs pos="0">
                <a:schemeClr val="accent3">
                  <a:hueOff val="263624"/>
                  <a:satOff val="55948"/>
                  <a:lumOff val="27907"/>
                </a:schemeClr>
              </a:gs>
              <a:gs pos="35000">
                <a:srgbClr val="E4FDBF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0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 err="1"/>
              <a:t>Результаты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кадастровой</a:t>
            </a:r>
            <a:r>
              <a:rPr dirty="0"/>
              <a:t> </a:t>
            </a:r>
            <a:r>
              <a:rPr dirty="0" err="1"/>
              <a:t>оценки</a:t>
            </a:r>
            <a:r>
              <a:rPr dirty="0"/>
              <a:t> </a:t>
            </a:r>
            <a:r>
              <a:rPr dirty="0" err="1"/>
              <a:t>вступят</a:t>
            </a:r>
            <a:r>
              <a:rPr dirty="0"/>
              <a:t> в </a:t>
            </a:r>
            <a:r>
              <a:rPr dirty="0" err="1"/>
              <a:t>силу</a:t>
            </a:r>
            <a:r>
              <a:rPr dirty="0"/>
              <a:t> 1 </a:t>
            </a:r>
            <a:r>
              <a:rPr dirty="0" err="1"/>
              <a:t>января</a:t>
            </a:r>
            <a:r>
              <a:rPr dirty="0"/>
              <a:t> c 2020 </a:t>
            </a:r>
            <a:r>
              <a:rPr dirty="0" err="1"/>
              <a:t>года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оугольник 8"/>
          <p:cNvSpPr/>
          <p:nvPr/>
        </p:nvSpPr>
        <p:spPr>
          <a:xfrm>
            <a:off x="8841433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6" name="Прямоугольник 1"/>
          <p:cNvGrpSpPr/>
          <p:nvPr/>
        </p:nvGrpSpPr>
        <p:grpSpPr>
          <a:xfrm>
            <a:off x="1437059" y="1287961"/>
            <a:ext cx="1728193" cy="916338"/>
            <a:chOff x="0" y="0"/>
            <a:chExt cx="1728191" cy="916336"/>
          </a:xfrm>
        </p:grpSpPr>
        <p:sp>
          <p:nvSpPr>
            <p:cNvPr id="214" name="Прямоугольник"/>
            <p:cNvSpPr/>
            <p:nvPr/>
          </p:nvSpPr>
          <p:spPr>
            <a:xfrm>
              <a:off x="0" y="0"/>
              <a:ext cx="1728192" cy="91633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Объекты капитального строительства"/>
            <p:cNvSpPr txBox="1"/>
            <p:nvPr/>
          </p:nvSpPr>
          <p:spPr>
            <a:xfrm>
              <a:off x="0" y="88598"/>
              <a:ext cx="1728192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Объекты капитального строительства</a:t>
              </a:r>
            </a:p>
          </p:txBody>
        </p:sp>
      </p:grpSp>
      <p:grpSp>
        <p:nvGrpSpPr>
          <p:cNvPr id="219" name="Прямоугольник 10"/>
          <p:cNvGrpSpPr/>
          <p:nvPr/>
        </p:nvGrpSpPr>
        <p:grpSpPr>
          <a:xfrm>
            <a:off x="3705228" y="1283969"/>
            <a:ext cx="1728193" cy="920895"/>
            <a:chOff x="0" y="0"/>
            <a:chExt cx="1728191" cy="920893"/>
          </a:xfrm>
        </p:grpSpPr>
        <p:sp>
          <p:nvSpPr>
            <p:cNvPr id="217" name="Прямоугольник"/>
            <p:cNvSpPr/>
            <p:nvPr/>
          </p:nvSpPr>
          <p:spPr>
            <a:xfrm>
              <a:off x="0" y="0"/>
              <a:ext cx="1728192" cy="92089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Земли сельскохозяйственного назначения"/>
            <p:cNvSpPr txBox="1"/>
            <p:nvPr/>
          </p:nvSpPr>
          <p:spPr>
            <a:xfrm>
              <a:off x="0" y="90876"/>
              <a:ext cx="1728192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Земли сельскохозяйственного назначения</a:t>
              </a:r>
            </a:p>
          </p:txBody>
        </p:sp>
      </p:grpSp>
      <p:grpSp>
        <p:nvGrpSpPr>
          <p:cNvPr id="222" name="Прямоугольник 11"/>
          <p:cNvGrpSpPr/>
          <p:nvPr/>
        </p:nvGrpSpPr>
        <p:grpSpPr>
          <a:xfrm>
            <a:off x="5880713" y="1283969"/>
            <a:ext cx="1728193" cy="920895"/>
            <a:chOff x="0" y="0"/>
            <a:chExt cx="1728191" cy="920893"/>
          </a:xfrm>
        </p:grpSpPr>
        <p:sp>
          <p:nvSpPr>
            <p:cNvPr id="220" name="Прямоугольник"/>
            <p:cNvSpPr/>
            <p:nvPr/>
          </p:nvSpPr>
          <p:spPr>
            <a:xfrm>
              <a:off x="0" y="0"/>
              <a:ext cx="1728192" cy="92089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Земли населенных пунктов"/>
            <p:cNvSpPr txBox="1"/>
            <p:nvPr/>
          </p:nvSpPr>
          <p:spPr>
            <a:xfrm>
              <a:off x="0" y="198826"/>
              <a:ext cx="1728192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Земли населенных пунктов</a:t>
              </a:r>
            </a:p>
          </p:txBody>
        </p:sp>
      </p:grpSp>
      <p:grpSp>
        <p:nvGrpSpPr>
          <p:cNvPr id="225" name="Прямоугольник 12"/>
          <p:cNvGrpSpPr/>
          <p:nvPr/>
        </p:nvGrpSpPr>
        <p:grpSpPr>
          <a:xfrm>
            <a:off x="1443689" y="2428868"/>
            <a:ext cx="1728193" cy="4168484"/>
            <a:chOff x="0" y="0"/>
            <a:chExt cx="1728191" cy="4168483"/>
          </a:xfrm>
        </p:grpSpPr>
        <p:sp>
          <p:nvSpPr>
            <p:cNvPr id="223" name="Прямоугольник"/>
            <p:cNvSpPr/>
            <p:nvPr/>
          </p:nvSpPr>
          <p:spPr>
            <a:xfrm>
              <a:off x="0" y="0"/>
              <a:ext cx="1728192" cy="416848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4" name="Кадастровый номер, площадь, вид разрешенного использования, фактическое использование, материал стен, год постройки, износ, и т.д."/>
            <p:cNvSpPr txBox="1"/>
            <p:nvPr/>
          </p:nvSpPr>
          <p:spPr>
            <a:xfrm>
              <a:off x="0" y="1066971"/>
              <a:ext cx="1728192" cy="2034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Кадастровый номер, площадь, вид разрешенного использования, фактическое использование, материал стен, год постройки, износ, и т.д.</a:t>
              </a:r>
            </a:p>
          </p:txBody>
        </p:sp>
      </p:grpSp>
      <p:grpSp>
        <p:nvGrpSpPr>
          <p:cNvPr id="228" name="Прямоугольник 14"/>
          <p:cNvGrpSpPr/>
          <p:nvPr/>
        </p:nvGrpSpPr>
        <p:grpSpPr>
          <a:xfrm>
            <a:off x="3711857" y="2428868"/>
            <a:ext cx="1728193" cy="4168484"/>
            <a:chOff x="0" y="0"/>
            <a:chExt cx="1728191" cy="4168483"/>
          </a:xfrm>
        </p:grpSpPr>
        <p:sp>
          <p:nvSpPr>
            <p:cNvPr id="226" name="Прямоугольник"/>
            <p:cNvSpPr/>
            <p:nvPr/>
          </p:nvSpPr>
          <p:spPr>
            <a:xfrm>
              <a:off x="0" y="0"/>
              <a:ext cx="1728192" cy="416848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27" name="Кадастровый номер, площадь, вид разрешенного использования, фактическое использование, вид угодий, нормативная урожайность, каменистость почв, механический состав почв, засоление, карбонатность, уплотнение почв, удаленность от рынков сбыта и т.д."/>
            <p:cNvSpPr txBox="1"/>
            <p:nvPr/>
          </p:nvSpPr>
          <p:spPr>
            <a:xfrm>
              <a:off x="0" y="203371"/>
              <a:ext cx="1728192" cy="3761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Кадастровый номер, площадь, вид разрешенного использования, фактическое использование, вид угодий, нормативная урожайность, каменистость почв, механический состав почв, засоление, карбонатность, уплотнение почв, удаленность от рынков сбыта и т.д.</a:t>
              </a:r>
            </a:p>
          </p:txBody>
        </p:sp>
      </p:grpSp>
      <p:grpSp>
        <p:nvGrpSpPr>
          <p:cNvPr id="231" name="Прямоугольник 15"/>
          <p:cNvGrpSpPr/>
          <p:nvPr/>
        </p:nvGrpSpPr>
        <p:grpSpPr>
          <a:xfrm>
            <a:off x="5886383" y="2428867"/>
            <a:ext cx="1729153" cy="4168486"/>
            <a:chOff x="0" y="0"/>
            <a:chExt cx="1729152" cy="4168485"/>
          </a:xfrm>
        </p:grpSpPr>
        <p:sp>
          <p:nvSpPr>
            <p:cNvPr id="229" name="Прямоугольник"/>
            <p:cNvSpPr/>
            <p:nvPr/>
          </p:nvSpPr>
          <p:spPr>
            <a:xfrm>
              <a:off x="-1" y="-1"/>
              <a:ext cx="1729154" cy="4168487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30" name="Кадастровый номер, площадь, вид разрешенного использования, фактическое использование, наличие обременений, расположение земельного участка относительно автомобильных дорог, наличие в сельском населенном пункте школы, магазина, и т.д."/>
            <p:cNvSpPr txBox="1"/>
            <p:nvPr/>
          </p:nvSpPr>
          <p:spPr>
            <a:xfrm>
              <a:off x="-1" y="203372"/>
              <a:ext cx="1729154" cy="3761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F253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Кадастровый номер, площадь, вид разрешенного использования, фактическое использование, наличие обременений, расположение земельного участка относительно автомобильных дорог, наличие в сельском населенном пункте школы, магазина, и т.д.</a:t>
              </a:r>
            </a:p>
          </p:txBody>
        </p:sp>
      </p:grpSp>
      <p:sp>
        <p:nvSpPr>
          <p:cNvPr id="238" name="Прямая со стрелкой 4"/>
          <p:cNvSpPr/>
          <p:nvPr/>
        </p:nvSpPr>
        <p:spPr>
          <a:xfrm>
            <a:off x="2302253" y="2204345"/>
            <a:ext cx="494" cy="205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39" name="Прямая со стрелкой 19"/>
          <p:cNvSpPr/>
          <p:nvPr/>
        </p:nvSpPr>
        <p:spPr>
          <a:xfrm>
            <a:off x="4570426" y="2204719"/>
            <a:ext cx="493" cy="2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40" name="Прямая со стрелкой 21"/>
          <p:cNvSpPr/>
          <p:nvPr/>
        </p:nvSpPr>
        <p:spPr>
          <a:xfrm>
            <a:off x="6745832" y="2204719"/>
            <a:ext cx="456" cy="205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35" name="Прямоугольник 16"/>
          <p:cNvSpPr txBox="1"/>
          <p:nvPr/>
        </p:nvSpPr>
        <p:spPr>
          <a:xfrm>
            <a:off x="1022011" y="662564"/>
            <a:ext cx="721523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Информация, необходимая для оценки</a:t>
            </a:r>
          </a:p>
        </p:txBody>
      </p:sp>
      <p:sp>
        <p:nvSpPr>
          <p:cNvPr id="236" name="Прямая соединительная линия 22"/>
          <p:cNvSpPr/>
          <p:nvPr/>
        </p:nvSpPr>
        <p:spPr>
          <a:xfrm>
            <a:off x="999188" y="1171522"/>
            <a:ext cx="6979840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Прямоугольник 20"/>
          <p:cNvSpPr txBox="1"/>
          <p:nvPr/>
        </p:nvSpPr>
        <p:spPr>
          <a:xfrm>
            <a:off x="8938897" y="285728"/>
            <a:ext cx="885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7</a:t>
            </a:r>
            <a:endParaRPr sz="2000" b="1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5"/>
          <p:cNvSpPr txBox="1"/>
          <p:nvPr/>
        </p:nvSpPr>
        <p:spPr>
          <a:xfrm>
            <a:off x="704528" y="324524"/>
            <a:ext cx="762863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300" b="1">
                <a:solidFill>
                  <a:srgbClr val="17375E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Подготовка к проведению государственной кадастровой оценки (ст.12, 237-ФЗ)</a:t>
            </a:r>
          </a:p>
        </p:txBody>
      </p:sp>
      <p:sp>
        <p:nvSpPr>
          <p:cNvPr id="273" name="Прямоугольник 2"/>
          <p:cNvSpPr txBox="1"/>
          <p:nvPr/>
        </p:nvSpPr>
        <p:spPr>
          <a:xfrm>
            <a:off x="3879802" y="1357297"/>
            <a:ext cx="4453357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Срок окончания подготовки – 1 января 2019 года</a:t>
            </a:r>
          </a:p>
        </p:txBody>
      </p:sp>
      <p:sp>
        <p:nvSpPr>
          <p:cNvPr id="274" name="Прямоугольник 9"/>
          <p:cNvSpPr txBox="1"/>
          <p:nvPr/>
        </p:nvSpPr>
        <p:spPr>
          <a:xfrm>
            <a:off x="754460" y="1357297"/>
            <a:ext cx="263197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4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Основные этапы подготовки</a:t>
            </a:r>
          </a:p>
        </p:txBody>
      </p:sp>
      <p:sp>
        <p:nvSpPr>
          <p:cNvPr id="275" name="Скругленный прямоугольник 22"/>
          <p:cNvSpPr/>
          <p:nvPr/>
        </p:nvSpPr>
        <p:spPr>
          <a:xfrm>
            <a:off x="985986" y="1750984"/>
            <a:ext cx="6715173" cy="8139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8000"/>
            </a:solidFill>
          </a:ln>
        </p:spPr>
        <p:txBody>
          <a:bodyPr lIns="45719" rIns="45719" anchor="ctr"/>
          <a:lstStyle/>
          <a:p>
            <a:pPr algn="ctr">
              <a:defRPr sz="1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Прямоугольник 23"/>
          <p:cNvSpPr txBox="1"/>
          <p:nvPr/>
        </p:nvSpPr>
        <p:spPr>
          <a:xfrm>
            <a:off x="1909078" y="1844824"/>
            <a:ext cx="4868987" cy="55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5000"/>
              </a:lnSpc>
              <a:spcBef>
                <a:spcPts val="700"/>
              </a:spcBef>
              <a:defRPr sz="14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Сбор и обработка информации, необходимой для определения кадастровой стоимости</a:t>
            </a:r>
          </a:p>
        </p:txBody>
      </p:sp>
      <p:grpSp>
        <p:nvGrpSpPr>
          <p:cNvPr id="279" name="Скругленный прямоугольник 24"/>
          <p:cNvGrpSpPr/>
          <p:nvPr/>
        </p:nvGrpSpPr>
        <p:grpSpPr>
          <a:xfrm>
            <a:off x="985986" y="3789040"/>
            <a:ext cx="6715173" cy="628105"/>
            <a:chOff x="0" y="0"/>
            <a:chExt cx="6715172" cy="628104"/>
          </a:xfrm>
        </p:grpSpPr>
        <p:sp>
          <p:nvSpPr>
            <p:cNvPr id="277" name="Закругленный прямоугольник"/>
            <p:cNvSpPr/>
            <p:nvPr/>
          </p:nvSpPr>
          <p:spPr>
            <a:xfrm>
              <a:off x="0" y="0"/>
              <a:ext cx="6715173" cy="6281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Получение информации от федеральных и республиканских органов исполнительной власти, а также подведомственных им организаций"/>
            <p:cNvSpPr txBox="1"/>
            <p:nvPr/>
          </p:nvSpPr>
          <p:spPr>
            <a:xfrm>
              <a:off x="30662" y="52431"/>
              <a:ext cx="6653848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Получение информации от федеральных и республиканских органов исполнительной власти, а также подведомственных им организаций</a:t>
              </a:r>
            </a:p>
          </p:txBody>
        </p:sp>
      </p:grpSp>
      <p:grpSp>
        <p:nvGrpSpPr>
          <p:cNvPr id="282" name="Скругленный прямоугольник 27"/>
          <p:cNvGrpSpPr/>
          <p:nvPr/>
        </p:nvGrpSpPr>
        <p:grpSpPr>
          <a:xfrm>
            <a:off x="985984" y="2691525"/>
            <a:ext cx="6715174" cy="955041"/>
            <a:chOff x="0" y="0"/>
            <a:chExt cx="6715173" cy="955039"/>
          </a:xfrm>
        </p:grpSpPr>
        <p:sp>
          <p:nvSpPr>
            <p:cNvPr id="280" name="Закругленный прямоугольник"/>
            <p:cNvSpPr/>
            <p:nvPr/>
          </p:nvSpPr>
          <p:spPr>
            <a:xfrm>
              <a:off x="0" y="17394"/>
              <a:ext cx="6715174" cy="9202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/>
            </a:p>
          </p:txBody>
        </p:sp>
        <p:sp>
          <p:nvSpPr>
            <p:cNvPr id="281" name="Получение и обработка деклараций. Правообладатели объектов недвижимости вправе предоставить в Дагтехкадастр декларацию о характеристиках соответствующих объектов недвижимости."/>
            <p:cNvSpPr txBox="1"/>
            <p:nvPr/>
          </p:nvSpPr>
          <p:spPr>
            <a:xfrm>
              <a:off x="44922" y="-1"/>
              <a:ext cx="6625329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r>
                <a:t>     Получение и обработка деклараций. Правообладатели объектов недвижимости вправе предоставить в Дагтехкадастр декларацию о характеристиках соответствующих объектов недвижимости.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97" name="Прямая соединительная линия 33"/>
          <p:cNvSpPr/>
          <p:nvPr/>
        </p:nvSpPr>
        <p:spPr>
          <a:xfrm>
            <a:off x="4343571" y="2577675"/>
            <a:ext cx="1" cy="113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98" name="Прямая соединительная линия 35"/>
          <p:cNvSpPr/>
          <p:nvPr/>
        </p:nvSpPr>
        <p:spPr>
          <a:xfrm>
            <a:off x="4343571" y="3646406"/>
            <a:ext cx="1" cy="129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85" name="Прямоугольник 32"/>
          <p:cNvSpPr/>
          <p:nvPr/>
        </p:nvSpPr>
        <p:spPr>
          <a:xfrm>
            <a:off x="8825879" y="0"/>
            <a:ext cx="1080121" cy="6858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Прямоугольник 13"/>
          <p:cNvSpPr txBox="1"/>
          <p:nvPr/>
        </p:nvSpPr>
        <p:spPr>
          <a:xfrm>
            <a:off x="6170560" y="2276872"/>
            <a:ext cx="164307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До 01.01.2019 года</a:t>
            </a:r>
          </a:p>
        </p:txBody>
      </p:sp>
      <p:sp>
        <p:nvSpPr>
          <p:cNvPr id="287" name="Прямоугольник 36"/>
          <p:cNvSpPr txBox="1"/>
          <p:nvPr/>
        </p:nvSpPr>
        <p:spPr>
          <a:xfrm>
            <a:off x="6243278" y="3356991"/>
            <a:ext cx="164307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До 01.11.2018 года</a:t>
            </a:r>
          </a:p>
        </p:txBody>
      </p:sp>
      <p:sp>
        <p:nvSpPr>
          <p:cNvPr id="288" name="Скругленный прямоугольник 49"/>
          <p:cNvSpPr/>
          <p:nvPr/>
        </p:nvSpPr>
        <p:spPr>
          <a:xfrm>
            <a:off x="985984" y="4509120"/>
            <a:ext cx="6715174" cy="7748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8000"/>
            </a:solidFill>
          </a:ln>
        </p:spPr>
        <p:txBody>
          <a:bodyPr lIns="45719" rIns="45719" anchor="ctr"/>
          <a:lstStyle/>
          <a:p>
            <a:pPr>
              <a:defRPr sz="1100">
                <a:solidFill>
                  <a:srgbClr val="215968"/>
                </a:solidFill>
              </a:defRPr>
            </a:pPr>
            <a:endParaRPr/>
          </a:p>
        </p:txBody>
      </p:sp>
      <p:sp>
        <p:nvSpPr>
          <p:cNvPr id="289" name="Прямоугольник 50"/>
          <p:cNvSpPr txBox="1"/>
          <p:nvPr/>
        </p:nvSpPr>
        <p:spPr>
          <a:xfrm>
            <a:off x="1557487" y="4581128"/>
            <a:ext cx="5572166" cy="55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5000"/>
              </a:lnSpc>
              <a:spcBef>
                <a:spcPts val="700"/>
              </a:spcBef>
              <a:defRPr sz="1400" b="1">
                <a:solidFill>
                  <a:srgbClr val="25406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Порядок рассмотрения и форма декларации установлены приказом Минэкономразвития России от 27.12.2017г. №846</a:t>
            </a:r>
          </a:p>
        </p:txBody>
      </p:sp>
      <p:grpSp>
        <p:nvGrpSpPr>
          <p:cNvPr id="292" name="Скругленный прямоугольник 55"/>
          <p:cNvGrpSpPr/>
          <p:nvPr/>
        </p:nvGrpSpPr>
        <p:grpSpPr>
          <a:xfrm>
            <a:off x="985984" y="5373439"/>
            <a:ext cx="6715174" cy="1386841"/>
            <a:chOff x="0" y="0"/>
            <a:chExt cx="6715172" cy="1386839"/>
          </a:xfrm>
        </p:grpSpPr>
        <p:sp>
          <p:nvSpPr>
            <p:cNvPr id="290" name="Закругленный прямоугольник"/>
            <p:cNvSpPr/>
            <p:nvPr/>
          </p:nvSpPr>
          <p:spPr>
            <a:xfrm>
              <a:off x="0" y="71784"/>
              <a:ext cx="6715173" cy="12432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8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Место предоставления деклараций:…"/>
            <p:cNvSpPr txBox="1"/>
            <p:nvPr/>
          </p:nvSpPr>
          <p:spPr>
            <a:xfrm>
              <a:off x="60691" y="0"/>
              <a:ext cx="6593790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Место предоставления деклараций: </a:t>
              </a:r>
              <a:endParaRPr>
                <a:solidFill>
                  <a:srgbClr val="FFFFFF"/>
                </a:solidFill>
              </a:endParaRPr>
            </a:p>
            <a:p>
              <a:pPr marL="244932" indent="-244932">
                <a:buSzPct val="100000"/>
                <a:buAutoNum type="arabicPeriod"/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Филиалы Дагтехкадастра (адреса в извещении)</a:t>
              </a:r>
              <a:endParaRPr>
                <a:solidFill>
                  <a:srgbClr val="FFFFFF"/>
                </a:solidFill>
              </a:endParaRPr>
            </a:p>
            <a:p>
              <a:pPr marL="244932" indent="-244932">
                <a:buSzPct val="100000"/>
                <a:buAutoNum type="arabicPeriod"/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Центральный офис Дагтехкадастра г.Махачкала, ул. Гамидова, 11в</a:t>
              </a:r>
              <a:endParaRPr>
                <a:solidFill>
                  <a:srgbClr val="FFFFFF"/>
                </a:solidFill>
              </a:endParaRPr>
            </a:p>
            <a:p>
              <a:pPr marL="244932" indent="-244932">
                <a:buSzPct val="100000"/>
                <a:buAutoNum type="arabicPeriod"/>
                <a:defRPr sz="1400" b="1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Специально отведенные окна в МФЦ (порядок работы будет доведен дополнительно)</a:t>
              </a:r>
              <a:endParaRPr>
                <a:solidFill>
                  <a:srgbClr val="FFFFFF"/>
                </a:solidFill>
              </a:endParaRPr>
            </a:p>
            <a:p>
              <a:pPr>
                <a:defRPr sz="1400">
                  <a:solidFill>
                    <a:srgbClr val="254061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  <a:r>
                <a:t> </a:t>
              </a:r>
            </a:p>
          </p:txBody>
        </p:sp>
      </p:grpSp>
      <p:sp>
        <p:nvSpPr>
          <p:cNvPr id="299" name="Прямая соединительная линия 45"/>
          <p:cNvSpPr/>
          <p:nvPr/>
        </p:nvSpPr>
        <p:spPr>
          <a:xfrm>
            <a:off x="4343571" y="4429993"/>
            <a:ext cx="1" cy="6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00" name="Прямая соединительная линия 58"/>
          <p:cNvSpPr/>
          <p:nvPr/>
        </p:nvSpPr>
        <p:spPr>
          <a:xfrm>
            <a:off x="4343571" y="5296520"/>
            <a:ext cx="1" cy="76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008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95" name="Прямая соединительная линия 20"/>
          <p:cNvSpPr/>
          <p:nvPr/>
        </p:nvSpPr>
        <p:spPr>
          <a:xfrm>
            <a:off x="1028924" y="1171522"/>
            <a:ext cx="6979841" cy="1"/>
          </a:xfrm>
          <a:prstGeom prst="line">
            <a:avLst/>
          </a:prstGeom>
          <a:ln w="38100">
            <a:solidFill>
              <a:srgbClr val="25406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" name="Прямоугольник 21"/>
          <p:cNvSpPr txBox="1"/>
          <p:nvPr/>
        </p:nvSpPr>
        <p:spPr>
          <a:xfrm>
            <a:off x="8940188" y="285728"/>
            <a:ext cx="882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Слайд </a:t>
            </a:r>
            <a:r>
              <a:rPr lang="ru-RU" sz="2000" b="1" dirty="0"/>
              <a:t>8</a:t>
            </a:r>
            <a:endParaRPr sz="2000"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043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043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043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043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1634</Words>
  <Application>Microsoft Office PowerPoint</Application>
  <PresentationFormat>Лист A4 (210x297 мм)</PresentationFormat>
  <Paragraphs>211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Минимущество Дагестана</vt:lpstr>
      <vt:lpstr>ГБУ РД «Дагтехкадастр»</vt:lpstr>
      <vt:lpstr>Контрольная карта Шамильский район</vt:lpstr>
      <vt:lpstr>Презентация PowerPoint</vt:lpstr>
      <vt:lpstr>Совещание в Шамильском районе</vt:lpstr>
      <vt:lpstr>Информационный стенд</vt:lpstr>
      <vt:lpstr>Стенд по ГКО</vt:lpstr>
      <vt:lpstr>Районная газета с извещением о ГКО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cp:lastPrinted>2018-10-18T19:36:50Z</cp:lastPrinted>
  <dcterms:modified xsi:type="dcterms:W3CDTF">2018-10-18T19:47:49Z</dcterms:modified>
</cp:coreProperties>
</file>