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2" r:id="rId4"/>
    <p:sldId id="258" r:id="rId5"/>
    <p:sldId id="267" r:id="rId6"/>
    <p:sldId id="273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232" autoAdjust="0"/>
  </p:normalViewPr>
  <p:slideViewPr>
    <p:cSldViewPr snapToGrid="0">
      <p:cViewPr>
        <p:scale>
          <a:sx n="100" d="100"/>
          <a:sy n="100" d="100"/>
        </p:scale>
        <p:origin x="-120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2E743AD-E3F2-48FD-A5A7-2EDD31DD849C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A5698C1-16C7-4EF1-A8FB-AEA826315CB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3543298"/>
            <a:ext cx="6886575" cy="331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649" y="847724"/>
            <a:ext cx="10024325" cy="23748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О порядке привлечения независимых директоров в акционерные общества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2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24000"/>
            <a:ext cx="10448925" cy="3943350"/>
          </a:xfr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540000" algn="ctr">
              <a:lnSpc>
                <a:spcPct val="100000"/>
              </a:lnSpc>
              <a:buNone/>
            </a:pP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Постановление Правительства Республики Дагестан </a:t>
            </a:r>
            <a:br>
              <a:rPr lang="ru-RU" sz="43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от 12 декабря 2017 года № 286 </a:t>
            </a:r>
          </a:p>
          <a:p>
            <a:pPr marL="0" indent="540000" algn="ctr">
              <a:lnSpc>
                <a:spcPct val="100000"/>
              </a:lnSpc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  <a:p>
            <a:pPr marL="0" indent="540000" algn="ctr">
              <a:lnSpc>
                <a:spcPct val="100000"/>
              </a:lnSpc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«Об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утверждении Положения об управлении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находящимися в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государственной собственности Республики Дагестан акциями акционерных обществ и использовании специального права на участие Республики Дагестан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в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управлении акционерными обществами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(«золотой акции»)»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143001"/>
            <a:ext cx="1219200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74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2986" y="1338003"/>
            <a:ext cx="2514600" cy="689344"/>
          </a:xfrm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Организации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27124" y="3922715"/>
            <a:ext cx="18859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ассматривает предложения 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органа исполнительной власти и организаций по выдвижению 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кандидатов, а 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также заявки физических 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лиц и принимает решение</a:t>
            </a:r>
            <a:endParaRPr lang="ru-RU" sz="1100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0685" y="2227967"/>
            <a:ext cx="20083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предложения по выдвижению кандидатов 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67770" y="2227967"/>
            <a:ext cx="16145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заявки о </a:t>
            </a:r>
            <a:r>
              <a:rPr lang="ru-RU" sz="1100" dirty="0" smtClean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выдвижении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31142" y="2133596"/>
            <a:ext cx="26050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предложения 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по 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выдвижению 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кандидатов для избрания 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 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органы управления, ревизионную и счетную </a:t>
            </a:r>
            <a:r>
              <a:rPr lang="ru-RU" sz="11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комиссии</a:t>
            </a:r>
            <a:endParaRPr lang="ru-RU" sz="1100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2975" y="1319460"/>
            <a:ext cx="3288501" cy="707886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Орган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исполнительной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власти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6225" y="4191237"/>
            <a:ext cx="2985363" cy="107721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омиссия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по отбору кандидатов для избрания в органы управления и ревизионные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комиссии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2975" y="5593004"/>
            <a:ext cx="9727418" cy="73866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формирует позицию акционера - Республики Дагестан по вопросу выдвижения кандидатов для избрания в составы советов директоров (наблюдательных советов) и ревизионных комиссий на основании решений, </a:t>
            </a:r>
            <a:endParaRPr lang="ru-RU" sz="1400" dirty="0" smtClean="0">
              <a:solidFill>
                <a:srgbClr val="629DD1">
                  <a:lumMod val="50000"/>
                </a:srgb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принятых </a:t>
            </a:r>
            <a:r>
              <a:rPr lang="ru-RU" sz="1400" dirty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комиссией по отбору кандидатов для избрания в органы управления и ревизионные комиссии.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42975" y="3158802"/>
            <a:ext cx="9727418" cy="707886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Министерство по земельным и имущественным отношениям</a:t>
            </a:r>
          </a:p>
          <a:p>
            <a:pPr lvl="0"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 Республики Дагестан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1162052"/>
            <a:ext cx="1219200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531142" y="2043830"/>
            <a:ext cx="9525" cy="11314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510210" y="2043830"/>
            <a:ext cx="0" cy="11149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8848725" y="2043538"/>
            <a:ext cx="0" cy="11317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6496" y="4260486"/>
            <a:ext cx="127397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dirty="0" smtClean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создает Комиссию </a:t>
            </a:r>
          </a:p>
          <a:p>
            <a:pPr lvl="0" algn="ctr"/>
            <a:r>
              <a:rPr lang="ru-RU" sz="1100" dirty="0" smtClean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</a:rPr>
              <a:t>для рассмотрения предложений</a:t>
            </a:r>
            <a:endParaRPr lang="ru-RU" sz="1000" dirty="0">
              <a:solidFill>
                <a:prstClr val="black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531142" y="3866688"/>
            <a:ext cx="0" cy="1726316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бъект 2"/>
          <p:cNvSpPr txBox="1">
            <a:spLocks/>
          </p:cNvSpPr>
          <p:nvPr/>
        </p:nvSpPr>
        <p:spPr>
          <a:xfrm>
            <a:off x="8155793" y="1325653"/>
            <a:ext cx="2514600" cy="701693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Физические лица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23170" y="365407"/>
            <a:ext cx="8951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  <a:ea typeface="+mj-ea"/>
                <a:cs typeface="+mj-cs"/>
              </a:rPr>
              <a:t>Порядок выдвижения кандидатов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500685" y="3884347"/>
            <a:ext cx="9525" cy="30689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34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2895596"/>
            <a:ext cx="3295650" cy="396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529" y="1219199"/>
            <a:ext cx="10524322" cy="1104901"/>
          </a:xfrm>
        </p:spPr>
        <p:txBody>
          <a:bodyPr>
            <a:noAutofit/>
          </a:bodyPr>
          <a:lstStyle/>
          <a:p>
            <a:pPr lvl="0" indent="540000" algn="just">
              <a:spcBef>
                <a:spcPct val="20000"/>
              </a:spcBef>
              <a:buClr>
                <a:srgbClr val="629DD1"/>
              </a:buClr>
              <a:buSzPct val="85000"/>
            </a:pPr>
            <a:r>
              <a:rPr lang="ru-RU" sz="2000" spc="0" dirty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  <a:t>Лицо, выдвигаемое Республикой Дагестан как акционером для избрания в совет директоров в качестве независимого директора, или члены его семьи </a:t>
            </a:r>
            <a:r>
              <a:rPr lang="ru-RU" sz="2000" spc="0" dirty="0" smtClean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  <a:t/>
            </a:r>
            <a:br>
              <a:rPr lang="ru-RU" sz="2000" spc="0" dirty="0" smtClean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</a:br>
            <a:r>
              <a:rPr lang="ru-RU" sz="2000" b="1" spc="0" dirty="0" smtClean="0">
                <a:solidFill>
                  <a:srgbClr val="C00000"/>
                </a:solidFill>
                <a:latin typeface="Book Antiqua" pitchFamily="18" charset="0"/>
                <a:ea typeface="+mn-ea"/>
                <a:cs typeface="+mn-cs"/>
              </a:rPr>
              <a:t>непрерывно </a:t>
            </a:r>
            <a:r>
              <a:rPr lang="ru-RU" sz="2000" b="1" spc="0" dirty="0">
                <a:solidFill>
                  <a:srgbClr val="C00000"/>
                </a:solidFill>
                <a:latin typeface="Book Antiqua" pitchFamily="18" charset="0"/>
                <a:ea typeface="+mn-ea"/>
                <a:cs typeface="+mn-cs"/>
              </a:rPr>
              <a:t>в течение последних </a:t>
            </a:r>
            <a:r>
              <a:rPr lang="ru-RU" sz="2000" b="1" spc="0" dirty="0" smtClean="0">
                <a:solidFill>
                  <a:srgbClr val="C00000"/>
                </a:solidFill>
                <a:latin typeface="Book Antiqua" pitchFamily="18" charset="0"/>
                <a:ea typeface="+mn-ea"/>
                <a:cs typeface="+mn-cs"/>
              </a:rPr>
              <a:t> 3 </a:t>
            </a:r>
            <a:r>
              <a:rPr lang="ru-RU" sz="2000" b="1" spc="0" dirty="0">
                <a:solidFill>
                  <a:srgbClr val="C00000"/>
                </a:solidFill>
                <a:latin typeface="Book Antiqua" pitchFamily="18" charset="0"/>
                <a:ea typeface="+mn-ea"/>
                <a:cs typeface="+mn-cs"/>
              </a:rPr>
              <a:t>лет не должны: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425" y="2390775"/>
            <a:ext cx="8610601" cy="4200525"/>
          </a:xfrm>
        </p:spPr>
        <p:txBody>
          <a:bodyPr>
            <a:normAutofit fontScale="62500" lnSpcReduction="20000"/>
          </a:bodyPr>
          <a:lstStyle/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занимать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должности в органах управления, быть работниками акционерного общества или его дочерних и зависимых обществ, а также занимать должности в органах управления, быть работниками управляющей организации акционерного общества либо быть управляющим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;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effectLst/>
              <a:latin typeface="Book Antiqua" pitchFamily="18" charset="0"/>
            </a:endParaRPr>
          </a:p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являться аффилированными лицами акционерного общества или его дочерних и зависимых обществ, за исключением исполнения обязанностей члена совета директоров (наблюдательного совета) акционерного общества;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effectLst/>
              <a:latin typeface="Book Antiqua" pitchFamily="18" charset="0"/>
            </a:endParaRPr>
          </a:p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осуществлять функции аудитора акционерного общества (в том числе в качестве сотрудника аудиторской организации), а также являться аффилированными лицами аудитора акционерного общества;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effectLst/>
              <a:latin typeface="Book Antiqua" pitchFamily="18" charset="0"/>
            </a:endParaRP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143001"/>
            <a:ext cx="1219200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04862" y="391062"/>
            <a:ext cx="107537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-100" dirty="0">
                <a:solidFill>
                  <a:srgbClr val="629DD1">
                    <a:lumMod val="50000"/>
                  </a:srgbClr>
                </a:solidFill>
                <a:latin typeface="Book Antiqua" panose="02040602050305030304" pitchFamily="18" charset="0"/>
                <a:ea typeface="+mj-ea"/>
                <a:cs typeface="+mj-cs"/>
              </a:rPr>
              <a:t>Требования к независимым директорам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15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75" y="303214"/>
            <a:ext cx="10515600" cy="83978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Требования к независимым директорам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867275"/>
          </a:xfrm>
        </p:spPr>
        <p:txBody>
          <a:bodyPr>
            <a:normAutofit fontScale="85000" lnSpcReduction="20000"/>
          </a:bodyPr>
          <a:lstStyle/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исполнять обязательства либо быть сотрудниками организации, исполняющей обязательства по договору с акционерным обществом, в случае, если совокупный объем сделок в целях реализации договора в течение года составляет 10 и более процентов балансовой стоимости активов акционерного общества;</a:t>
            </a:r>
          </a:p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представлять интересы лиц либо организаций, связанных обязательствами по договору с акционерным обществом, с которыми совокупный объем сделок в течение года составляет 10 и более процентов балансовой стоимости активов акционерного общества;</a:t>
            </a:r>
          </a:p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получать от акционерного общества вознаграждения, компенсационные выплаты или выплаты иного характера, размер которых составляет 10 и более процентов совокупного годового дохода указанных лиц, за исключением выплат, связанных с осуществлением деятельности в качестве независимого директора и заключением сделок для обеспечения личных, домашних, семейных или иных, не связанных с предпринимательской деятельностью, нужд, а также участвовать в опционных программах общества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.</a:t>
            </a:r>
          </a:p>
          <a:p>
            <a:pPr indent="540000" algn="just">
              <a:lnSpc>
                <a:spcPct val="120000"/>
              </a:lnSpc>
              <a:buFont typeface="Wingdings" pitchFamily="2" charset="2"/>
              <a:buChar char="ü"/>
            </a:pPr>
            <a:endParaRPr lang="ru-RU" dirty="0" smtClean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143001"/>
            <a:ext cx="1219200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81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75" y="303214"/>
            <a:ext cx="10515600" cy="83978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Требования к независимым директорам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850" y="2190750"/>
            <a:ext cx="10648950" cy="4267200"/>
          </a:xfrm>
        </p:spPr>
        <p:txBody>
          <a:bodyPr>
            <a:normAutofit/>
          </a:bodyPr>
          <a:lstStyle/>
          <a:p>
            <a:pPr marL="285750" lvl="0" indent="5400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замещать должности государственной гражданской службы Республики Дагестан;</a:t>
            </a:r>
          </a:p>
          <a:p>
            <a:pPr marL="285750" indent="5400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являться непрерывно в течение последних 12 лет членом совета директоров (наблюдательного совета) общества, в которое оно избирается;</a:t>
            </a:r>
          </a:p>
          <a:p>
            <a:pPr marL="285750" lvl="0" indent="5400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занимать должности в органах управления или являться работником другого акционерного общества, в котором любое из лиц, занимающих должности в органах управления общества, в которое лицо выдвигается в качестве независимого директора, является членом комитета при совете директоров по кадрам и вознаграждениям общества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;</a:t>
            </a:r>
          </a:p>
          <a:p>
            <a:pPr marL="285750" indent="5400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являться одновременно независимым директором более чем в 3 акционерных обществах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143001"/>
            <a:ext cx="12192000" cy="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019175" y="1348085"/>
            <a:ext cx="10210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0000"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Лицо, выдвигаемое Республикой Дагестан как акционером для избрания в совет директоров в качестве независимого директора,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также не должно: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73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675" y="2971800"/>
            <a:ext cx="8953500" cy="990600"/>
          </a:xfrm>
        </p:spPr>
        <p:txBody>
          <a:bodyPr>
            <a:normAutofit fontScale="90000"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</a:pPr>
            <a:r>
              <a:rPr lang="ru-RU" sz="6000" b="1" spc="0" dirty="0" smtClean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  <a:t>Благодарим за внимание!</a:t>
            </a:r>
            <a:r>
              <a:rPr lang="ru-RU" sz="2400" b="1" spc="0" dirty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  <a:t/>
            </a:r>
            <a:br>
              <a:rPr lang="ru-RU" sz="2400" b="1" spc="0" dirty="0">
                <a:solidFill>
                  <a:srgbClr val="629DD1">
                    <a:lumMod val="50000"/>
                  </a:srgbClr>
                </a:solidFill>
                <a:latin typeface="Book Antiqua" pitchFamily="18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4460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404</TotalTime>
  <Words>487</Words>
  <Application>Microsoft Office PowerPoint</Application>
  <PresentationFormat>Произвольный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Ясность</vt:lpstr>
      <vt:lpstr> О порядке привлечения независимых директоров в акционерные общества </vt:lpstr>
      <vt:lpstr>Презентация PowerPoint</vt:lpstr>
      <vt:lpstr>Презентация PowerPoint</vt:lpstr>
      <vt:lpstr>Лицо, выдвигаемое Республикой Дагестан как акционером для избрания в совет директоров в качестве независимого директора, или члены его семьи  непрерывно в течение последних  3 лет не должны:</vt:lpstr>
      <vt:lpstr>Требования к независимым директорам</vt:lpstr>
      <vt:lpstr>Требования к независимым директорам</vt:lpstr>
      <vt:lpstr>Благодарим за внимание!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назначения независимых директоров акционерного общества</dc:title>
  <dc:creator>Играмудин</dc:creator>
  <cp:lastModifiedBy>Marish</cp:lastModifiedBy>
  <cp:revision>32</cp:revision>
  <dcterms:created xsi:type="dcterms:W3CDTF">2020-04-08T14:01:26Z</dcterms:created>
  <dcterms:modified xsi:type="dcterms:W3CDTF">2020-04-12T18:37:50Z</dcterms:modified>
</cp:coreProperties>
</file>