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2" r:id="rId4"/>
    <p:sldId id="258" r:id="rId5"/>
    <p:sldId id="267" r:id="rId6"/>
    <p:sldId id="273" r:id="rId7"/>
    <p:sldId id="27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232" autoAdjust="0"/>
  </p:normalViewPr>
  <p:slideViewPr>
    <p:cSldViewPr snapToGrid="0">
      <p:cViewPr>
        <p:scale>
          <a:sx n="100" d="100"/>
          <a:sy n="100" d="100"/>
        </p:scale>
        <p:origin x="-120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2E743AD-E3F2-48FD-A5A7-2EDD31DD849C}" type="datetimeFigureOut">
              <a:rPr lang="ru-RU" smtClean="0"/>
              <a:t>12.04.2020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A5698C1-16C7-4EF1-A8FB-AEA826315CB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775" y="3543298"/>
            <a:ext cx="6886575" cy="3314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5649" y="847724"/>
            <a:ext cx="10024325" cy="237481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/>
            </a:r>
            <a:b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</a:br>
            <a:r>
              <a:rPr lang="ru-RU" sz="5300" b="1" dirty="0" smtClean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О порядке привлечения независимых директоров в акционерные общества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12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524000"/>
            <a:ext cx="10448925" cy="3943350"/>
          </a:xfrm>
          <a:ln w="31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540000" algn="ctr">
              <a:lnSpc>
                <a:spcPct val="100000"/>
              </a:lnSpc>
              <a:buNone/>
            </a:pPr>
            <a:r>
              <a:rPr lang="ru-RU" sz="4300" b="1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Постановление Правительства Республики Дагестан </a:t>
            </a:r>
            <a:br>
              <a:rPr lang="ru-RU" sz="4300" b="1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</a:br>
            <a:r>
              <a:rPr lang="ru-RU" sz="4300" b="1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от 12 декабря 2017 года № 286 </a:t>
            </a:r>
          </a:p>
          <a:p>
            <a:pPr marL="0" indent="540000" algn="ctr">
              <a:lnSpc>
                <a:spcPct val="100000"/>
              </a:lnSpc>
              <a:buNone/>
            </a:pPr>
            <a:endParaRPr lang="ru-RU" sz="2800" b="1" dirty="0" smtClean="0">
              <a:solidFill>
                <a:schemeClr val="accent1">
                  <a:lumMod val="50000"/>
                </a:schemeClr>
              </a:solidFill>
              <a:latin typeface="Book Antiqua" pitchFamily="18" charset="0"/>
            </a:endParaRPr>
          </a:p>
          <a:p>
            <a:pPr marL="0" indent="540000" algn="ctr">
              <a:lnSpc>
                <a:spcPct val="100000"/>
              </a:lnSpc>
              <a:buNone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«Об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утверждении Положения об управлении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находящимися в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государственной собственности Республики Дагестан акциями акционерных обществ и использовании специального права на участие Республики Дагестан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в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управлении акционерными обществами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(«золотой акции»)»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Book Antiqua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1143001"/>
            <a:ext cx="12192000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6740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92986" y="1338003"/>
            <a:ext cx="2514600" cy="689344"/>
          </a:xfrm>
          <a:ln w="38100">
            <a:solidFill>
              <a:schemeClr val="accent1">
                <a:lumMod val="50000"/>
              </a:schemeClr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Организации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27124" y="3922715"/>
            <a:ext cx="188596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р</a:t>
            </a:r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ассматривает предложения </a:t>
            </a:r>
            <a:r>
              <a:rPr lang="ru-RU" sz="11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органа исполнительной власти и организаций по выдвижению </a:t>
            </a:r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кандидатов, а </a:t>
            </a:r>
            <a:r>
              <a:rPr lang="ru-RU" sz="11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также заявки физических </a:t>
            </a:r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лиц и принимает решение</a:t>
            </a:r>
            <a:endParaRPr lang="ru-RU" sz="1100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00685" y="2227967"/>
            <a:ext cx="200838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</a:rPr>
              <a:t>предложения по выдвижению кандидатов </a:t>
            </a:r>
            <a:endParaRPr lang="ru-RU" sz="1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967770" y="2227967"/>
            <a:ext cx="161454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</a:rPr>
              <a:t>заявки о </a:t>
            </a:r>
            <a:r>
              <a:rPr lang="ru-RU" sz="1100" dirty="0" smtClean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</a:rPr>
              <a:t>выдвижении</a:t>
            </a:r>
            <a:endParaRPr lang="ru-RU" sz="11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531142" y="2133596"/>
            <a:ext cx="26050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предложения </a:t>
            </a:r>
            <a:r>
              <a:rPr lang="ru-RU" sz="11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по </a:t>
            </a:r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выдвижению </a:t>
            </a:r>
            <a:r>
              <a:rPr lang="ru-RU" sz="11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кандидатов для избрания </a:t>
            </a:r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в </a:t>
            </a:r>
            <a:r>
              <a:rPr lang="ru-RU" sz="11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органы управления, ревизионную и счетную </a:t>
            </a:r>
            <a:r>
              <a:rPr lang="ru-RU" sz="11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комиссии</a:t>
            </a:r>
            <a:endParaRPr lang="ru-RU" sz="1100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42975" y="1319460"/>
            <a:ext cx="3288501" cy="707886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Орган 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/>
            </a:r>
            <a:b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</a:b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исполнительной </a:t>
            </a: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власти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136225" y="4191237"/>
            <a:ext cx="2985363" cy="1077218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К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омиссия 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по отбору кандидатов для избрания в органы управления и ревизионные </a:t>
            </a:r>
            <a:r>
              <a:rPr lang="ru-RU" sz="16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комиссии</a:t>
            </a:r>
            <a:endParaRPr lang="ru-RU" sz="1600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42975" y="5593004"/>
            <a:ext cx="9727418" cy="738664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</a:rPr>
              <a:t>формирует позицию акционера - Республики Дагестан по вопросу выдвижения кандидатов для избрания в составы советов директоров (наблюдательных советов) и ревизионных комиссий на основании решений, </a:t>
            </a:r>
            <a:endParaRPr lang="ru-RU" sz="1400" dirty="0" smtClean="0">
              <a:solidFill>
                <a:srgbClr val="629DD1">
                  <a:lumMod val="50000"/>
                </a:srgbClr>
              </a:solidFill>
              <a:latin typeface="Book Antiqua" panose="02040602050305030304" pitchFamily="18" charset="0"/>
            </a:endParaRPr>
          </a:p>
          <a:p>
            <a:pPr algn="ctr"/>
            <a:r>
              <a:rPr lang="ru-RU" sz="1400" dirty="0" smtClean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</a:rPr>
              <a:t>принятых </a:t>
            </a:r>
            <a:r>
              <a:rPr lang="ru-RU" sz="1400" dirty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</a:rPr>
              <a:t>комиссией по отбору кандидатов для избрания в органы управления и ревизионные комиссии.</a:t>
            </a:r>
            <a:endParaRPr lang="ru-RU" sz="12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42975" y="3158802"/>
            <a:ext cx="9727418" cy="707886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Министерство по земельным и имущественным отношениям</a:t>
            </a:r>
          </a:p>
          <a:p>
            <a:pPr lvl="0"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 Республики Дагестан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0" y="1162052"/>
            <a:ext cx="12192000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531142" y="2043830"/>
            <a:ext cx="9525" cy="11314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510210" y="2043830"/>
            <a:ext cx="0" cy="11149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8848725" y="2043538"/>
            <a:ext cx="0" cy="11317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/>
          <p:cNvSpPr/>
          <p:nvPr/>
        </p:nvSpPr>
        <p:spPr>
          <a:xfrm>
            <a:off x="2426496" y="4260486"/>
            <a:ext cx="1273971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100" dirty="0" smtClean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</a:rPr>
              <a:t>создает Комиссию </a:t>
            </a:r>
          </a:p>
          <a:p>
            <a:pPr lvl="0" algn="ctr"/>
            <a:r>
              <a:rPr lang="ru-RU" sz="1100" dirty="0" smtClean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</a:rPr>
              <a:t>для рассмотрения предложений</a:t>
            </a:r>
            <a:endParaRPr lang="ru-RU" sz="1000" dirty="0">
              <a:solidFill>
                <a:prstClr val="black"/>
              </a:solidFill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1531142" y="3866688"/>
            <a:ext cx="0" cy="1726316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Объект 2"/>
          <p:cNvSpPr txBox="1">
            <a:spLocks/>
          </p:cNvSpPr>
          <p:nvPr/>
        </p:nvSpPr>
        <p:spPr>
          <a:xfrm>
            <a:off x="8155793" y="1325653"/>
            <a:ext cx="2514600" cy="701693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Book Antiqua" pitchFamily="18" charset="0"/>
              </a:rPr>
              <a:t>Физические лица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Book Antiqua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823170" y="365407"/>
            <a:ext cx="8951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  <a:ea typeface="+mj-ea"/>
                <a:cs typeface="+mj-cs"/>
              </a:rPr>
              <a:t>Порядок выдвижения кандидатов</a:t>
            </a:r>
            <a:endParaRPr lang="ru-RU" dirty="0"/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5500685" y="3884347"/>
            <a:ext cx="9525" cy="30689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1345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6350" y="2895596"/>
            <a:ext cx="3295650" cy="3962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8529" y="1219199"/>
            <a:ext cx="10524322" cy="1104901"/>
          </a:xfrm>
        </p:spPr>
        <p:txBody>
          <a:bodyPr>
            <a:noAutofit/>
          </a:bodyPr>
          <a:lstStyle/>
          <a:p>
            <a:pPr lvl="0" indent="540000" algn="just">
              <a:spcBef>
                <a:spcPct val="20000"/>
              </a:spcBef>
              <a:buClr>
                <a:srgbClr val="629DD1"/>
              </a:buClr>
              <a:buSzPct val="85000"/>
            </a:pPr>
            <a:r>
              <a:rPr lang="ru-RU" sz="2000" spc="0" dirty="0">
                <a:solidFill>
                  <a:srgbClr val="629DD1">
                    <a:lumMod val="50000"/>
                  </a:srgbClr>
                </a:solidFill>
                <a:latin typeface="Book Antiqua" pitchFamily="18" charset="0"/>
                <a:ea typeface="+mn-ea"/>
                <a:cs typeface="+mn-cs"/>
              </a:rPr>
              <a:t>Лицо, выдвигаемое Республикой Дагестан как акционером для избрания в совет директоров в качестве независимого директора, или члены его семьи </a:t>
            </a:r>
            <a:r>
              <a:rPr lang="ru-RU" sz="2000" spc="0" dirty="0" smtClean="0">
                <a:solidFill>
                  <a:srgbClr val="629DD1">
                    <a:lumMod val="50000"/>
                  </a:srgbClr>
                </a:solidFill>
                <a:latin typeface="Book Antiqua" pitchFamily="18" charset="0"/>
                <a:ea typeface="+mn-ea"/>
                <a:cs typeface="+mn-cs"/>
              </a:rPr>
              <a:t/>
            </a:r>
            <a:br>
              <a:rPr lang="ru-RU" sz="2000" spc="0" dirty="0" smtClean="0">
                <a:solidFill>
                  <a:srgbClr val="629DD1">
                    <a:lumMod val="50000"/>
                  </a:srgbClr>
                </a:solidFill>
                <a:latin typeface="Book Antiqua" pitchFamily="18" charset="0"/>
                <a:ea typeface="+mn-ea"/>
                <a:cs typeface="+mn-cs"/>
              </a:rPr>
            </a:br>
            <a:r>
              <a:rPr lang="ru-RU" sz="2000" b="1" spc="0" dirty="0" smtClean="0">
                <a:solidFill>
                  <a:srgbClr val="C00000"/>
                </a:solidFill>
                <a:latin typeface="Book Antiqua" pitchFamily="18" charset="0"/>
                <a:ea typeface="+mn-ea"/>
                <a:cs typeface="+mn-cs"/>
              </a:rPr>
              <a:t>непрерывно </a:t>
            </a:r>
            <a:r>
              <a:rPr lang="ru-RU" sz="2000" b="1" spc="0" dirty="0">
                <a:solidFill>
                  <a:srgbClr val="C00000"/>
                </a:solidFill>
                <a:latin typeface="Book Antiqua" pitchFamily="18" charset="0"/>
                <a:ea typeface="+mn-ea"/>
                <a:cs typeface="+mn-cs"/>
              </a:rPr>
              <a:t>в течение последних </a:t>
            </a:r>
            <a:r>
              <a:rPr lang="ru-RU" sz="2000" b="1" spc="0" dirty="0" smtClean="0">
                <a:solidFill>
                  <a:srgbClr val="C00000"/>
                </a:solidFill>
                <a:latin typeface="Book Antiqua" pitchFamily="18" charset="0"/>
                <a:ea typeface="+mn-ea"/>
                <a:cs typeface="+mn-cs"/>
              </a:rPr>
              <a:t> 3 </a:t>
            </a:r>
            <a:r>
              <a:rPr lang="ru-RU" sz="2000" b="1" spc="0" dirty="0">
                <a:solidFill>
                  <a:srgbClr val="C00000"/>
                </a:solidFill>
                <a:latin typeface="Book Antiqua" pitchFamily="18" charset="0"/>
                <a:ea typeface="+mn-ea"/>
                <a:cs typeface="+mn-cs"/>
              </a:rPr>
              <a:t>лет не должны: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3425" y="2390775"/>
            <a:ext cx="8610601" cy="4200525"/>
          </a:xfrm>
        </p:spPr>
        <p:txBody>
          <a:bodyPr>
            <a:normAutofit fontScale="62500" lnSpcReduction="20000"/>
          </a:bodyPr>
          <a:lstStyle/>
          <a:p>
            <a:pPr indent="5400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занимать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должности в органах управления, быть работниками акционерного общества или его дочерних и зависимых обществ, а также занимать должности в органах управления, быть работниками управляющей организации акционерного общества либо быть управляющим</a:t>
            </a:r>
            <a:r>
              <a:rPr lang="ru-RU" sz="3200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;</a:t>
            </a:r>
            <a:endParaRPr lang="ru-RU" sz="3200" dirty="0" smtClean="0">
              <a:solidFill>
                <a:schemeClr val="accent1">
                  <a:lumMod val="50000"/>
                </a:schemeClr>
              </a:solidFill>
              <a:effectLst/>
              <a:latin typeface="Book Antiqua" pitchFamily="18" charset="0"/>
            </a:endParaRPr>
          </a:p>
          <a:p>
            <a:pPr indent="5400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являться аффилированными лицами акционерного общества или его дочерних и зависимых обществ, за исключением исполнения обязанностей члена совета директоров (наблюдательного совета) акционерного общества;</a:t>
            </a:r>
            <a:endParaRPr lang="ru-RU" sz="3200" dirty="0" smtClean="0">
              <a:solidFill>
                <a:schemeClr val="accent1">
                  <a:lumMod val="50000"/>
                </a:schemeClr>
              </a:solidFill>
              <a:effectLst/>
              <a:latin typeface="Book Antiqua" pitchFamily="18" charset="0"/>
            </a:endParaRPr>
          </a:p>
          <a:p>
            <a:pPr indent="5400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осуществлять функции аудитора акционерного общества (в том числе в качестве сотрудника аудиторской организации), а также являться аффилированными лицами аудитора акционерного общества;</a:t>
            </a:r>
            <a:endParaRPr lang="ru-RU" sz="3200" dirty="0" smtClean="0">
              <a:solidFill>
                <a:schemeClr val="accent1">
                  <a:lumMod val="50000"/>
                </a:schemeClr>
              </a:solidFill>
              <a:effectLst/>
              <a:latin typeface="Book Antiqua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1143001"/>
            <a:ext cx="12192000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804862" y="391062"/>
            <a:ext cx="107537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spc="-100" dirty="0">
                <a:solidFill>
                  <a:srgbClr val="629DD1">
                    <a:lumMod val="50000"/>
                  </a:srgbClr>
                </a:solidFill>
                <a:latin typeface="Book Antiqua" panose="02040602050305030304" pitchFamily="18" charset="0"/>
                <a:ea typeface="+mj-ea"/>
                <a:cs typeface="+mj-cs"/>
              </a:rPr>
              <a:t>Требования к независимым директорам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152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1975" y="303214"/>
            <a:ext cx="10515600" cy="83978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Требования к независимым директорам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57325"/>
            <a:ext cx="10515600" cy="4867275"/>
          </a:xfrm>
        </p:spPr>
        <p:txBody>
          <a:bodyPr>
            <a:normAutofit fontScale="85000" lnSpcReduction="20000"/>
          </a:bodyPr>
          <a:lstStyle/>
          <a:p>
            <a:pPr indent="5400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исполнять обязательства либо быть сотрудниками организации, исполняющей обязательства по договору с акционерным обществом, в случае, если совокупный объем сделок в целях реализации договора в течение года составляет 10 и более процентов балансовой стоимости активов акционерного общества;</a:t>
            </a:r>
          </a:p>
          <a:p>
            <a:pPr indent="5400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представлять интересы лиц либо организаций, связанных обязательствами по договору с акционерным обществом, с которыми совокупный объем сделок в течение года составляет 10 и более процентов балансовой стоимости активов акционерного общества;</a:t>
            </a:r>
          </a:p>
          <a:p>
            <a:pPr indent="5400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получать от акционерного общества вознаграждения, компенсационные выплаты или выплаты иного характера, размер которых составляет 10 и более процентов совокупного годового дохода указанных лиц, за исключением выплат, связанных с осуществлением деятельности в качестве независимого директора и заключением сделок для обеспечения личных, домашних, семейных или иных, не связанных с предпринимательской деятельностью, нужд, а также участвовать в опционных программах общества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.</a:t>
            </a:r>
          </a:p>
          <a:p>
            <a:pPr indent="540000" algn="just">
              <a:lnSpc>
                <a:spcPct val="120000"/>
              </a:lnSpc>
              <a:buFont typeface="Wingdings" pitchFamily="2" charset="2"/>
              <a:buChar char="ü"/>
            </a:pPr>
            <a:endParaRPr lang="ru-RU" dirty="0" smtClean="0">
              <a:solidFill>
                <a:schemeClr val="accent1">
                  <a:lumMod val="50000"/>
                </a:schemeClr>
              </a:solidFill>
              <a:latin typeface="Book Antiqua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1143001"/>
            <a:ext cx="12192000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817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1975" y="303214"/>
            <a:ext cx="10515600" cy="839787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Требования к независимым директорам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4850" y="2190750"/>
            <a:ext cx="10648950" cy="4267200"/>
          </a:xfrm>
        </p:spPr>
        <p:txBody>
          <a:bodyPr>
            <a:normAutofit/>
          </a:bodyPr>
          <a:lstStyle/>
          <a:p>
            <a:pPr marL="285750" lvl="0" indent="540000" algn="just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замещать должности государственной гражданской службы Республики Дагестан;</a:t>
            </a:r>
          </a:p>
          <a:p>
            <a:pPr marL="285750" indent="540000" algn="just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являться непрерывно в течение последних 12 лет членом совета директоров (наблюдательного совета) общества, в которое оно избирается;</a:t>
            </a:r>
          </a:p>
          <a:p>
            <a:pPr marL="285750" lvl="0" indent="540000" algn="just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занимать должности в органах управления или являться работником другого акционерного общества, в котором любое из лиц, занимающих должности в органах управления общества, в которое лицо выдвигается в качестве независимого директора, является членом комитета при совете директоров по кадрам и вознаграждениям общества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Book Antiqua" pitchFamily="18" charset="0"/>
              </a:rPr>
              <a:t>;</a:t>
            </a:r>
          </a:p>
          <a:p>
            <a:pPr marL="285750" indent="540000" algn="just">
              <a:buFont typeface="Wingdings" pitchFamily="2" charset="2"/>
              <a:buChar char="ü"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являться одновременно независимым директором более чем в 3 акционерных обществах</a:t>
            </a: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.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Book Antiqua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0" y="1143001"/>
            <a:ext cx="12192000" cy="0"/>
          </a:xfrm>
          <a:prstGeom prst="line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019175" y="1348085"/>
            <a:ext cx="102107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540000" algn="just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Book Antiqua" panose="02040602050305030304" pitchFamily="18" charset="0"/>
              </a:rPr>
              <a:t>Лицо, выдвигаемое Республикой Дагестан как акционером для избрания в совет директоров в качестве независимого директора, </a:t>
            </a:r>
            <a:r>
              <a:rPr lang="ru-RU" sz="2000" b="1" dirty="0">
                <a:solidFill>
                  <a:srgbClr val="C00000"/>
                </a:solidFill>
                <a:latin typeface="Book Antiqua" panose="02040602050305030304" pitchFamily="18" charset="0"/>
              </a:rPr>
              <a:t>также не должно:</a:t>
            </a:r>
            <a:endParaRPr 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736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1675" y="2971800"/>
            <a:ext cx="8953500" cy="990600"/>
          </a:xfrm>
        </p:spPr>
        <p:txBody>
          <a:bodyPr>
            <a:normAutofit fontScale="90000"/>
          </a:bodyPr>
          <a:lstStyle/>
          <a:p>
            <a:pPr lvl="0">
              <a:lnSpc>
                <a:spcPct val="120000"/>
              </a:lnSpc>
              <a:spcBef>
                <a:spcPct val="20000"/>
              </a:spcBef>
            </a:pPr>
            <a:r>
              <a:rPr lang="ru-RU" sz="6000" b="1" spc="0" dirty="0" smtClean="0">
                <a:solidFill>
                  <a:srgbClr val="629DD1">
                    <a:lumMod val="50000"/>
                  </a:srgbClr>
                </a:solidFill>
                <a:latin typeface="Book Antiqua" pitchFamily="18" charset="0"/>
                <a:ea typeface="+mn-ea"/>
                <a:cs typeface="+mn-cs"/>
              </a:rPr>
              <a:t>Благодарим за внимание!</a:t>
            </a:r>
            <a:r>
              <a:rPr lang="ru-RU" sz="2400" b="1" spc="0" dirty="0">
                <a:solidFill>
                  <a:srgbClr val="629DD1">
                    <a:lumMod val="50000"/>
                  </a:srgbClr>
                </a:solidFill>
                <a:latin typeface="Book Antiqua" pitchFamily="18" charset="0"/>
                <a:ea typeface="+mn-ea"/>
                <a:cs typeface="+mn-cs"/>
              </a:rPr>
              <a:t/>
            </a:r>
            <a:br>
              <a:rPr lang="ru-RU" sz="2400" b="1" spc="0" dirty="0">
                <a:solidFill>
                  <a:srgbClr val="629DD1">
                    <a:lumMod val="50000"/>
                  </a:srgbClr>
                </a:solidFill>
                <a:latin typeface="Book Antiqua" pitchFamily="18" charset="0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44607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404</TotalTime>
  <Words>487</Words>
  <Application>Microsoft Office PowerPoint</Application>
  <PresentationFormat>Произвольный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Ясность</vt:lpstr>
      <vt:lpstr> О порядке привлечения независимых директоров в акционерные общества </vt:lpstr>
      <vt:lpstr>Презентация PowerPoint</vt:lpstr>
      <vt:lpstr>Презентация PowerPoint</vt:lpstr>
      <vt:lpstr>Лицо, выдвигаемое Республикой Дагестан как акционером для избрания в совет директоров в качестве независимого директора, или члены его семьи  непрерывно в течение последних  3 лет не должны:</vt:lpstr>
      <vt:lpstr>Требования к независимым директорам</vt:lpstr>
      <vt:lpstr>Требования к независимым директорам</vt:lpstr>
      <vt:lpstr>Благодарим за внимание! 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назначения независимых директоров акционерного общества</dc:title>
  <dc:creator>Играмудин</dc:creator>
  <cp:lastModifiedBy>Marish</cp:lastModifiedBy>
  <cp:revision>32</cp:revision>
  <dcterms:created xsi:type="dcterms:W3CDTF">2020-04-08T14:01:26Z</dcterms:created>
  <dcterms:modified xsi:type="dcterms:W3CDTF">2020-04-12T18:37:50Z</dcterms:modified>
</cp:coreProperties>
</file>